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7" r:id="rId5"/>
    <p:sldId id="299" r:id="rId6"/>
    <p:sldId id="260" r:id="rId7"/>
    <p:sldId id="294" r:id="rId8"/>
    <p:sldId id="295" r:id="rId9"/>
    <p:sldId id="296" r:id="rId10"/>
    <p:sldId id="297" r:id="rId11"/>
    <p:sldId id="298" r:id="rId12"/>
    <p:sldId id="261" r:id="rId13"/>
    <p:sldId id="268" r:id="rId14"/>
    <p:sldId id="288" r:id="rId15"/>
    <p:sldId id="289" r:id="rId16"/>
    <p:sldId id="290" r:id="rId17"/>
    <p:sldId id="291" r:id="rId18"/>
    <p:sldId id="292" r:id="rId19"/>
    <p:sldId id="293" r:id="rId20"/>
    <p:sldId id="269"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70" r:id="rId35"/>
    <p:sldId id="284" r:id="rId36"/>
    <p:sldId id="285" r:id="rId37"/>
    <p:sldId id="286" r:id="rId38"/>
    <p:sldId id="287" r:id="rId39"/>
    <p:sldId id="262" r:id="rId40"/>
    <p:sldId id="263" r:id="rId41"/>
    <p:sldId id="264" r:id="rId42"/>
    <p:sldId id="265" r:id="rId43"/>
    <p:sldId id="266"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6" autoAdjust="0"/>
    <p:restoredTop sz="94660"/>
  </p:normalViewPr>
  <p:slideViewPr>
    <p:cSldViewPr snapToGrid="0">
      <p:cViewPr varScale="1">
        <p:scale>
          <a:sx n="78" d="100"/>
          <a:sy n="78" d="100"/>
        </p:scale>
        <p:origin x="64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11/6/2023</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Machine Learning Midterm</a:t>
            </a:r>
          </a:p>
        </p:txBody>
      </p:sp>
      <p:sp>
        <p:nvSpPr>
          <p:cNvPr id="3" name="Subtitle 2"/>
          <p:cNvSpPr>
            <a:spLocks noGrp="1"/>
          </p:cNvSpPr>
          <p:nvPr>
            <p:ph type="subTitle" idx="1"/>
          </p:nvPr>
        </p:nvSpPr>
        <p:spPr/>
        <p:txBody>
          <a:bodyPr>
            <a:normAutofit fontScale="92500" lnSpcReduction="20000"/>
          </a:bodyPr>
          <a:lstStyle/>
          <a:p>
            <a:pPr marL="0" marR="0" algn="r">
              <a:lnSpc>
                <a:spcPct val="150000"/>
              </a:lnSpc>
              <a:spcBef>
                <a:spcPts val="0"/>
              </a:spcBef>
              <a:spcAft>
                <a:spcPts val="0"/>
              </a:spcAft>
            </a:pPr>
            <a:r>
              <a:rPr lang="en-US" sz="1800" b="1" dirty="0">
                <a:effectLst/>
                <a:latin typeface="Times New Roman" panose="02020603050405020304" pitchFamily="18" charset="0"/>
                <a:ea typeface="Times New Roman" panose="02020603050405020304" pitchFamily="18" charset="0"/>
              </a:rPr>
              <a:t>Ho Huu An – 521H0489</a:t>
            </a:r>
            <a:endParaRPr lang="en-US" sz="1800" dirty="0">
              <a:effectLst/>
              <a:latin typeface="Times New Roman" panose="02020603050405020304" pitchFamily="18" charset="0"/>
              <a:ea typeface="Times New Roman" panose="02020603050405020304" pitchFamily="18" charset="0"/>
            </a:endParaRPr>
          </a:p>
          <a:p>
            <a:pPr marL="0" marR="0" algn="r">
              <a:lnSpc>
                <a:spcPct val="150000"/>
              </a:lnSpc>
              <a:spcBef>
                <a:spcPts val="0"/>
              </a:spcBef>
              <a:spcAft>
                <a:spcPts val="0"/>
              </a:spcAft>
            </a:pPr>
            <a:r>
              <a:rPr lang="en-US" sz="1800" b="1" dirty="0">
                <a:effectLst/>
                <a:latin typeface="Times New Roman" panose="02020603050405020304" pitchFamily="18" charset="0"/>
                <a:ea typeface="Times New Roman" panose="02020603050405020304" pitchFamily="18" charset="0"/>
              </a:rPr>
              <a:t>Tran </a:t>
            </a:r>
            <a:r>
              <a:rPr lang="en-US" sz="1800" b="1" dirty="0" err="1">
                <a:effectLst/>
                <a:latin typeface="Times New Roman" panose="02020603050405020304" pitchFamily="18" charset="0"/>
                <a:ea typeface="Times New Roman" panose="02020603050405020304" pitchFamily="18" charset="0"/>
              </a:rPr>
              <a:t>Nhut</a:t>
            </a:r>
            <a:r>
              <a:rPr lang="en-US" sz="1800" b="1" dirty="0">
                <a:effectLst/>
                <a:latin typeface="Times New Roman" panose="02020603050405020304" pitchFamily="18" charset="0"/>
                <a:ea typeface="Times New Roman" panose="02020603050405020304" pitchFamily="18" charset="0"/>
              </a:rPr>
              <a:t> Anh – 521H0491</a:t>
            </a:r>
            <a:endParaRPr lang="en-US" sz="1800" dirty="0">
              <a:effectLst/>
              <a:latin typeface="Times New Roman" panose="02020603050405020304" pitchFamily="18" charset="0"/>
              <a:ea typeface="Times New Roman" panose="02020603050405020304" pitchFamily="18" charset="0"/>
            </a:endParaRPr>
          </a:p>
          <a:p>
            <a:pPr marL="0" marR="0" algn="r">
              <a:lnSpc>
                <a:spcPct val="150000"/>
              </a:lnSpc>
              <a:spcBef>
                <a:spcPts val="0"/>
              </a:spcBef>
              <a:spcAft>
                <a:spcPts val="0"/>
              </a:spcAft>
            </a:pPr>
            <a:r>
              <a:rPr lang="en-US" sz="1800" b="1" dirty="0">
                <a:effectLst/>
                <a:latin typeface="Times New Roman" panose="02020603050405020304" pitchFamily="18" charset="0"/>
                <a:ea typeface="Times New Roman" panose="02020603050405020304" pitchFamily="18" charset="0"/>
              </a:rPr>
              <a:t>Do Minh Quan – 521HH0290</a:t>
            </a:r>
            <a:endParaRPr lang="en-US" sz="18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8784355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401" y="624110"/>
            <a:ext cx="10717211" cy="1280890"/>
          </a:xfrm>
        </p:spPr>
        <p:txBody>
          <a:bodyPr/>
          <a:lstStyle/>
          <a:p>
            <a:pPr algn="ctr"/>
            <a:r>
              <a:rPr lang="en-US" dirty="0"/>
              <a:t>LINEAR REGRESSION</a:t>
            </a:r>
          </a:p>
        </p:txBody>
      </p:sp>
      <p:sp>
        <p:nvSpPr>
          <p:cNvPr id="6" name="TextBox 5">
            <a:extLst>
              <a:ext uri="{FF2B5EF4-FFF2-40B4-BE49-F238E27FC236}">
                <a16:creationId xmlns:a16="http://schemas.microsoft.com/office/drawing/2014/main" id="{F254C1F0-53C0-EBFC-830C-243713972BF4}"/>
              </a:ext>
            </a:extLst>
          </p:cNvPr>
          <p:cNvSpPr txBox="1"/>
          <p:nvPr/>
        </p:nvSpPr>
        <p:spPr>
          <a:xfrm>
            <a:off x="787401" y="1172833"/>
            <a:ext cx="6096000" cy="584775"/>
          </a:xfrm>
          <a:prstGeom prst="rect">
            <a:avLst/>
          </a:prstGeom>
          <a:noFill/>
        </p:spPr>
        <p:txBody>
          <a:bodyPr wrap="square">
            <a:spAutoFit/>
          </a:bodyPr>
          <a:lstStyle/>
          <a:p>
            <a:pPr algn="l"/>
            <a:r>
              <a:rPr lang="en-US" sz="3200" b="1" i="0" dirty="0">
                <a:solidFill>
                  <a:srgbClr val="222222"/>
                </a:solidFill>
                <a:effectLst/>
                <a:latin typeface="Century Gothic (Body)"/>
              </a:rPr>
              <a:t>Gradient Descent</a:t>
            </a:r>
            <a:endParaRPr lang="en-US" sz="3200" b="0" i="0" dirty="0">
              <a:solidFill>
                <a:srgbClr val="222222"/>
              </a:solidFill>
              <a:effectLst/>
              <a:latin typeface="Century Gothic (Body)"/>
            </a:endParaRPr>
          </a:p>
        </p:txBody>
      </p:sp>
      <p:sp>
        <p:nvSpPr>
          <p:cNvPr id="8" name="TextBox 7">
            <a:extLst>
              <a:ext uri="{FF2B5EF4-FFF2-40B4-BE49-F238E27FC236}">
                <a16:creationId xmlns:a16="http://schemas.microsoft.com/office/drawing/2014/main" id="{3F3BF2DC-E522-0769-9889-D2308AF5370D}"/>
              </a:ext>
            </a:extLst>
          </p:cNvPr>
          <p:cNvSpPr txBox="1"/>
          <p:nvPr/>
        </p:nvSpPr>
        <p:spPr>
          <a:xfrm>
            <a:off x="787401" y="1725745"/>
            <a:ext cx="10224728" cy="646331"/>
          </a:xfrm>
          <a:prstGeom prst="rect">
            <a:avLst/>
          </a:prstGeom>
          <a:noFill/>
        </p:spPr>
        <p:txBody>
          <a:bodyPr wrap="square">
            <a:spAutoFit/>
          </a:bodyPr>
          <a:lstStyle/>
          <a:p>
            <a:r>
              <a:rPr lang="en-US" b="0" i="0" dirty="0">
                <a:solidFill>
                  <a:srgbClr val="222222"/>
                </a:solidFill>
                <a:effectLst/>
                <a:latin typeface="Century Gothic (Body)"/>
              </a:rPr>
              <a:t>In the gradient descent algorithm, the number of steps you’re taking can be considered as the learning rate, and this decides how fast the algorithm converges to the minima.</a:t>
            </a:r>
            <a:endParaRPr lang="en-US" dirty="0">
              <a:latin typeface="Century Gothic (Body)"/>
            </a:endParaRPr>
          </a:p>
        </p:txBody>
      </p:sp>
      <p:pic>
        <p:nvPicPr>
          <p:cNvPr id="4098" name="Picture 2" descr="Gradient Descent for Linear Regression | minima and maxima">
            <a:extLst>
              <a:ext uri="{FF2B5EF4-FFF2-40B4-BE49-F238E27FC236}">
                <a16:creationId xmlns:a16="http://schemas.microsoft.com/office/drawing/2014/main" id="{68A1A566-7E79-09F2-46C5-64024295C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6342" y="2453723"/>
            <a:ext cx="7986845" cy="4256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9084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254C1F0-53C0-EBFC-830C-243713972BF4}"/>
              </a:ext>
            </a:extLst>
          </p:cNvPr>
          <p:cNvSpPr txBox="1"/>
          <p:nvPr/>
        </p:nvSpPr>
        <p:spPr>
          <a:xfrm>
            <a:off x="482601" y="1349814"/>
            <a:ext cx="6096000" cy="584775"/>
          </a:xfrm>
          <a:prstGeom prst="rect">
            <a:avLst/>
          </a:prstGeom>
          <a:noFill/>
        </p:spPr>
        <p:txBody>
          <a:bodyPr wrap="square">
            <a:spAutoFit/>
          </a:bodyPr>
          <a:lstStyle/>
          <a:p>
            <a:pPr algn="l"/>
            <a:r>
              <a:rPr lang="en-US" sz="3200" b="1" i="0" dirty="0">
                <a:solidFill>
                  <a:srgbClr val="222222"/>
                </a:solidFill>
                <a:effectLst/>
                <a:latin typeface="Century Gothic (Body)"/>
              </a:rPr>
              <a:t>Gradient Descent</a:t>
            </a:r>
            <a:endParaRPr lang="en-US" sz="3200" b="0" i="0" dirty="0">
              <a:solidFill>
                <a:srgbClr val="222222"/>
              </a:solidFill>
              <a:effectLst/>
              <a:latin typeface="Century Gothic (Body)"/>
            </a:endParaRPr>
          </a:p>
        </p:txBody>
      </p:sp>
      <p:sp>
        <p:nvSpPr>
          <p:cNvPr id="8" name="TextBox 7">
            <a:extLst>
              <a:ext uri="{FF2B5EF4-FFF2-40B4-BE49-F238E27FC236}">
                <a16:creationId xmlns:a16="http://schemas.microsoft.com/office/drawing/2014/main" id="{3F3BF2DC-E522-0769-9889-D2308AF5370D}"/>
              </a:ext>
            </a:extLst>
          </p:cNvPr>
          <p:cNvSpPr txBox="1"/>
          <p:nvPr/>
        </p:nvSpPr>
        <p:spPr>
          <a:xfrm>
            <a:off x="482601" y="2279956"/>
            <a:ext cx="4679334" cy="1200329"/>
          </a:xfrm>
          <a:prstGeom prst="rect">
            <a:avLst/>
          </a:prstGeom>
          <a:noFill/>
        </p:spPr>
        <p:txBody>
          <a:bodyPr wrap="square">
            <a:spAutoFit/>
          </a:bodyPr>
          <a:lstStyle/>
          <a:p>
            <a:r>
              <a:rPr lang="en-US" b="0" i="0" dirty="0">
                <a:solidFill>
                  <a:srgbClr val="222222"/>
                </a:solidFill>
                <a:effectLst/>
                <a:latin typeface="Century Gothic (Body)"/>
              </a:rPr>
              <a:t>To update B</a:t>
            </a:r>
            <a:r>
              <a:rPr lang="en-US" b="0" i="0" baseline="-25000" dirty="0">
                <a:solidFill>
                  <a:srgbClr val="222222"/>
                </a:solidFill>
                <a:effectLst/>
                <a:latin typeface="Century Gothic (Body)"/>
              </a:rPr>
              <a:t>0</a:t>
            </a:r>
            <a:r>
              <a:rPr lang="en-US" b="0" i="0" dirty="0">
                <a:solidFill>
                  <a:srgbClr val="222222"/>
                </a:solidFill>
                <a:effectLst/>
                <a:latin typeface="Century Gothic (Body)"/>
              </a:rPr>
              <a:t> and B</a:t>
            </a:r>
            <a:r>
              <a:rPr lang="en-US" b="0" i="0" baseline="-25000" dirty="0">
                <a:solidFill>
                  <a:srgbClr val="222222"/>
                </a:solidFill>
                <a:effectLst/>
                <a:latin typeface="Century Gothic (Body)"/>
              </a:rPr>
              <a:t>1</a:t>
            </a:r>
            <a:r>
              <a:rPr lang="en-US" b="0" i="0" dirty="0">
                <a:solidFill>
                  <a:srgbClr val="222222"/>
                </a:solidFill>
                <a:effectLst/>
                <a:latin typeface="Century Gothic (Body)"/>
              </a:rPr>
              <a:t>, we take gradients from the cost function. To find these gradients, we take partial derivatives for B0 and B1.</a:t>
            </a:r>
            <a:endParaRPr lang="en-US" dirty="0">
              <a:latin typeface="Century Gothic (Body)"/>
            </a:endParaRPr>
          </a:p>
        </p:txBody>
      </p:sp>
      <p:pic>
        <p:nvPicPr>
          <p:cNvPr id="5122" name="Picture 2" descr="Gradient Descent for Linear Regression | formula">
            <a:extLst>
              <a:ext uri="{FF2B5EF4-FFF2-40B4-BE49-F238E27FC236}">
                <a16:creationId xmlns:a16="http://schemas.microsoft.com/office/drawing/2014/main" id="{237D45FD-6792-3B6C-D71D-D2B339FCA3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7928" y="0"/>
            <a:ext cx="6774426" cy="6774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336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401" y="624110"/>
            <a:ext cx="10717211" cy="1280890"/>
          </a:xfrm>
        </p:spPr>
        <p:txBody>
          <a:bodyPr/>
          <a:lstStyle/>
          <a:p>
            <a:pPr algn="ctr"/>
            <a:r>
              <a:rPr lang="en-US" dirty="0"/>
              <a:t>NAIVE BAYES CLASSIFIERS</a:t>
            </a:r>
          </a:p>
        </p:txBody>
      </p:sp>
      <p:sp>
        <p:nvSpPr>
          <p:cNvPr id="3" name="Content Placeholder 2"/>
          <p:cNvSpPr>
            <a:spLocks noGrp="1"/>
          </p:cNvSpPr>
          <p:nvPr>
            <p:ph idx="1"/>
          </p:nvPr>
        </p:nvSpPr>
        <p:spPr>
          <a:xfrm>
            <a:off x="787400" y="2133600"/>
            <a:ext cx="10717212" cy="3777622"/>
          </a:xfrm>
        </p:spPr>
        <p:txBody>
          <a:bodyPr>
            <a:normAutofit/>
          </a:bodyPr>
          <a:lstStyle/>
          <a:p>
            <a:r>
              <a:rPr lang="en-US" dirty="0"/>
              <a:t>The goal of creating a Naive Bayes model in machine learning is to build a classifier that can predict the class labels of input data based on their features. It uses Bayes' theorem and assumes independence between the features. The steps to create a Naive Bayes model involve data preprocessing, training the model using the training data, and evaluating its performance using test data.</a:t>
            </a:r>
          </a:p>
          <a:p>
            <a:r>
              <a:rPr lang="en-US" dirty="0"/>
              <a:t>Used for text classification, spam filtering, sentiment analysis</a:t>
            </a:r>
          </a:p>
          <a:p>
            <a:r>
              <a:rPr lang="en-US" b="0" i="0" dirty="0">
                <a:solidFill>
                  <a:srgbClr val="1C1917"/>
                </a:solidFill>
                <a:effectLst/>
              </a:rPr>
              <a:t>Advantages: computationally fast, handles high-dimensional data. Disadvantages: relies on independence assumption</a:t>
            </a:r>
          </a:p>
          <a:p>
            <a:endParaRPr lang="en-US" dirty="0"/>
          </a:p>
        </p:txBody>
      </p:sp>
    </p:spTree>
    <p:extLst>
      <p:ext uri="{BB962C8B-B14F-4D97-AF65-F5344CB8AC3E}">
        <p14:creationId xmlns:p14="http://schemas.microsoft.com/office/powerpoint/2010/main" val="2207841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descr="Classification algorithms - Naive Bayes &amp; Decision Trees">
            <a:extLst>
              <a:ext uri="{FF2B5EF4-FFF2-40B4-BE49-F238E27FC236}">
                <a16:creationId xmlns:a16="http://schemas.microsoft.com/office/drawing/2014/main" id="{6AF03D8B-2CF5-2D8A-4D77-8E023455FD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957" y="1816234"/>
            <a:ext cx="6023113" cy="29911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787401" y="624110"/>
            <a:ext cx="10717211" cy="1280890"/>
          </a:xfrm>
        </p:spPr>
        <p:txBody>
          <a:bodyPr/>
          <a:lstStyle/>
          <a:p>
            <a:pPr algn="ctr"/>
            <a:r>
              <a:rPr lang="en-US" dirty="0"/>
              <a:t>NAIVE BAYES CLASSIFIERS</a:t>
            </a:r>
          </a:p>
        </p:txBody>
      </p:sp>
      <p:sp>
        <p:nvSpPr>
          <p:cNvPr id="4" name="TextBox 3">
            <a:extLst>
              <a:ext uri="{FF2B5EF4-FFF2-40B4-BE49-F238E27FC236}">
                <a16:creationId xmlns:a16="http://schemas.microsoft.com/office/drawing/2014/main" id="{A1ABC94C-1766-0C5A-6DC7-E2841112AC56}"/>
              </a:ext>
            </a:extLst>
          </p:cNvPr>
          <p:cNvSpPr txBox="1"/>
          <p:nvPr/>
        </p:nvSpPr>
        <p:spPr>
          <a:xfrm>
            <a:off x="6810514" y="1638911"/>
            <a:ext cx="5174973" cy="646331"/>
          </a:xfrm>
          <a:prstGeom prst="rect">
            <a:avLst/>
          </a:prstGeom>
          <a:noFill/>
        </p:spPr>
        <p:txBody>
          <a:bodyPr wrap="square" rtlCol="0">
            <a:spAutoFit/>
          </a:bodyPr>
          <a:lstStyle/>
          <a:p>
            <a:r>
              <a:rPr lang="en-US" dirty="0"/>
              <a:t>B : is the input </a:t>
            </a:r>
          </a:p>
          <a:p>
            <a:r>
              <a:rPr lang="en-US" dirty="0"/>
              <a:t>A : is the label output</a:t>
            </a:r>
          </a:p>
        </p:txBody>
      </p:sp>
      <p:sp>
        <p:nvSpPr>
          <p:cNvPr id="8" name="TextBox 7">
            <a:extLst>
              <a:ext uri="{FF2B5EF4-FFF2-40B4-BE49-F238E27FC236}">
                <a16:creationId xmlns:a16="http://schemas.microsoft.com/office/drawing/2014/main" id="{44B65D59-BA24-E5E0-7860-DF8713D8D821}"/>
              </a:ext>
            </a:extLst>
          </p:cNvPr>
          <p:cNvSpPr txBox="1"/>
          <p:nvPr/>
        </p:nvSpPr>
        <p:spPr>
          <a:xfrm>
            <a:off x="6810514" y="3701184"/>
            <a:ext cx="2703443" cy="646331"/>
          </a:xfrm>
          <a:prstGeom prst="rect">
            <a:avLst/>
          </a:prstGeom>
          <a:noFill/>
        </p:spPr>
        <p:txBody>
          <a:bodyPr wrap="square" rtlCol="0">
            <a:spAutoFit/>
          </a:bodyPr>
          <a:lstStyle/>
          <a:p>
            <a:r>
              <a:rPr lang="en-US" dirty="0"/>
              <a:t>Using </a:t>
            </a:r>
            <a:r>
              <a:rPr lang="en-US" dirty="0" err="1"/>
              <a:t>laplace</a:t>
            </a:r>
            <a:r>
              <a:rPr lang="en-US" dirty="0"/>
              <a:t> correction</a:t>
            </a:r>
          </a:p>
        </p:txBody>
      </p:sp>
    </p:spTree>
    <p:extLst>
      <p:ext uri="{BB962C8B-B14F-4D97-AF65-F5344CB8AC3E}">
        <p14:creationId xmlns:p14="http://schemas.microsoft.com/office/powerpoint/2010/main" val="293112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401" y="624110"/>
            <a:ext cx="10717211" cy="1280890"/>
          </a:xfrm>
        </p:spPr>
        <p:txBody>
          <a:bodyPr/>
          <a:lstStyle/>
          <a:p>
            <a:pPr algn="ctr"/>
            <a:r>
              <a:rPr lang="en-US" dirty="0"/>
              <a:t>NAIVE BAYES CLASSIFIERS</a:t>
            </a:r>
          </a:p>
        </p:txBody>
      </p:sp>
      <p:pic>
        <p:nvPicPr>
          <p:cNvPr id="10" name="Picture 9">
            <a:extLst>
              <a:ext uri="{FF2B5EF4-FFF2-40B4-BE49-F238E27FC236}">
                <a16:creationId xmlns:a16="http://schemas.microsoft.com/office/drawing/2014/main" id="{ED73A7AB-80EA-A2E1-CAC7-BD2156C2ED71}"/>
              </a:ext>
            </a:extLst>
          </p:cNvPr>
          <p:cNvPicPr>
            <a:picLocks noChangeAspect="1"/>
          </p:cNvPicPr>
          <p:nvPr/>
        </p:nvPicPr>
        <p:blipFill>
          <a:blip r:embed="rId2"/>
          <a:stretch>
            <a:fillRect/>
          </a:stretch>
        </p:blipFill>
        <p:spPr>
          <a:xfrm>
            <a:off x="2883891" y="1264555"/>
            <a:ext cx="6424217" cy="2575783"/>
          </a:xfrm>
          <a:prstGeom prst="rect">
            <a:avLst/>
          </a:prstGeom>
        </p:spPr>
      </p:pic>
      <p:pic>
        <p:nvPicPr>
          <p:cNvPr id="12" name="Picture 11">
            <a:extLst>
              <a:ext uri="{FF2B5EF4-FFF2-40B4-BE49-F238E27FC236}">
                <a16:creationId xmlns:a16="http://schemas.microsoft.com/office/drawing/2014/main" id="{BC3DFD8B-79F9-9F27-A7BA-AE4CDCB30FEA}"/>
              </a:ext>
            </a:extLst>
          </p:cNvPr>
          <p:cNvPicPr>
            <a:picLocks noChangeAspect="1"/>
          </p:cNvPicPr>
          <p:nvPr/>
        </p:nvPicPr>
        <p:blipFill rotWithShape="1">
          <a:blip r:embed="rId3"/>
          <a:srcRect r="4584"/>
          <a:stretch/>
        </p:blipFill>
        <p:spPr>
          <a:xfrm>
            <a:off x="2883891" y="4039773"/>
            <a:ext cx="6424217" cy="2610011"/>
          </a:xfrm>
          <a:prstGeom prst="rect">
            <a:avLst/>
          </a:prstGeom>
        </p:spPr>
      </p:pic>
    </p:spTree>
    <p:extLst>
      <p:ext uri="{BB962C8B-B14F-4D97-AF65-F5344CB8AC3E}">
        <p14:creationId xmlns:p14="http://schemas.microsoft.com/office/powerpoint/2010/main" val="20850021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401" y="624110"/>
            <a:ext cx="10717211" cy="1280890"/>
          </a:xfrm>
        </p:spPr>
        <p:txBody>
          <a:bodyPr/>
          <a:lstStyle/>
          <a:p>
            <a:pPr algn="ctr"/>
            <a:r>
              <a:rPr lang="en-US" dirty="0"/>
              <a:t>NAIVE BAYES CLASSIFIERS</a:t>
            </a:r>
          </a:p>
        </p:txBody>
      </p:sp>
      <p:pic>
        <p:nvPicPr>
          <p:cNvPr id="5" name="Picture 4">
            <a:extLst>
              <a:ext uri="{FF2B5EF4-FFF2-40B4-BE49-F238E27FC236}">
                <a16:creationId xmlns:a16="http://schemas.microsoft.com/office/drawing/2014/main" id="{53383753-26EB-7007-68FE-08BE5C9B5C5D}"/>
              </a:ext>
            </a:extLst>
          </p:cNvPr>
          <p:cNvPicPr>
            <a:picLocks noChangeAspect="1"/>
          </p:cNvPicPr>
          <p:nvPr/>
        </p:nvPicPr>
        <p:blipFill>
          <a:blip r:embed="rId2"/>
          <a:stretch>
            <a:fillRect/>
          </a:stretch>
        </p:blipFill>
        <p:spPr>
          <a:xfrm>
            <a:off x="1879555" y="1706314"/>
            <a:ext cx="8432890" cy="4202456"/>
          </a:xfrm>
          <a:prstGeom prst="rect">
            <a:avLst/>
          </a:prstGeom>
        </p:spPr>
      </p:pic>
    </p:spTree>
    <p:extLst>
      <p:ext uri="{BB962C8B-B14F-4D97-AF65-F5344CB8AC3E}">
        <p14:creationId xmlns:p14="http://schemas.microsoft.com/office/powerpoint/2010/main" val="10073668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401" y="624110"/>
            <a:ext cx="10717211" cy="1280890"/>
          </a:xfrm>
        </p:spPr>
        <p:txBody>
          <a:bodyPr/>
          <a:lstStyle/>
          <a:p>
            <a:pPr algn="ctr"/>
            <a:r>
              <a:rPr lang="en-US" dirty="0"/>
              <a:t>NAIVE BAYES CLASSIFIERS</a:t>
            </a:r>
          </a:p>
        </p:txBody>
      </p:sp>
      <p:pic>
        <p:nvPicPr>
          <p:cNvPr id="4" name="Picture 3">
            <a:extLst>
              <a:ext uri="{FF2B5EF4-FFF2-40B4-BE49-F238E27FC236}">
                <a16:creationId xmlns:a16="http://schemas.microsoft.com/office/drawing/2014/main" id="{05F91777-E5E6-FBFC-0937-4792FB76CF0F}"/>
              </a:ext>
            </a:extLst>
          </p:cNvPr>
          <p:cNvPicPr>
            <a:picLocks noChangeAspect="1"/>
          </p:cNvPicPr>
          <p:nvPr/>
        </p:nvPicPr>
        <p:blipFill rotWithShape="1">
          <a:blip r:embed="rId2"/>
          <a:srcRect l="1684" t="8778" r="7121"/>
          <a:stretch/>
        </p:blipFill>
        <p:spPr>
          <a:xfrm>
            <a:off x="256855" y="2484120"/>
            <a:ext cx="8023449" cy="2575559"/>
          </a:xfrm>
          <a:prstGeom prst="rect">
            <a:avLst/>
          </a:prstGeom>
        </p:spPr>
      </p:pic>
      <p:pic>
        <p:nvPicPr>
          <p:cNvPr id="7" name="Picture 6">
            <a:extLst>
              <a:ext uri="{FF2B5EF4-FFF2-40B4-BE49-F238E27FC236}">
                <a16:creationId xmlns:a16="http://schemas.microsoft.com/office/drawing/2014/main" id="{061BE9C8-013A-DE83-C39E-FA41D2910A3A}"/>
              </a:ext>
            </a:extLst>
          </p:cNvPr>
          <p:cNvPicPr>
            <a:picLocks noChangeAspect="1"/>
          </p:cNvPicPr>
          <p:nvPr/>
        </p:nvPicPr>
        <p:blipFill>
          <a:blip r:embed="rId3"/>
          <a:stretch>
            <a:fillRect/>
          </a:stretch>
        </p:blipFill>
        <p:spPr>
          <a:xfrm>
            <a:off x="8424865" y="1814661"/>
            <a:ext cx="3635055" cy="3909399"/>
          </a:xfrm>
          <a:prstGeom prst="rect">
            <a:avLst/>
          </a:prstGeom>
        </p:spPr>
      </p:pic>
    </p:spTree>
    <p:extLst>
      <p:ext uri="{BB962C8B-B14F-4D97-AF65-F5344CB8AC3E}">
        <p14:creationId xmlns:p14="http://schemas.microsoft.com/office/powerpoint/2010/main" val="3218652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401" y="624110"/>
            <a:ext cx="10717211" cy="1280890"/>
          </a:xfrm>
        </p:spPr>
        <p:txBody>
          <a:bodyPr/>
          <a:lstStyle/>
          <a:p>
            <a:pPr algn="ctr"/>
            <a:r>
              <a:rPr lang="en-US" dirty="0"/>
              <a:t>NAIVE BAYES CLASSIFIERS</a:t>
            </a:r>
          </a:p>
        </p:txBody>
      </p:sp>
      <p:pic>
        <p:nvPicPr>
          <p:cNvPr id="5" name="Picture 4">
            <a:extLst>
              <a:ext uri="{FF2B5EF4-FFF2-40B4-BE49-F238E27FC236}">
                <a16:creationId xmlns:a16="http://schemas.microsoft.com/office/drawing/2014/main" id="{294F83FF-0BD1-74F8-A8DE-83F5AE01CC0B}"/>
              </a:ext>
            </a:extLst>
          </p:cNvPr>
          <p:cNvPicPr>
            <a:picLocks noChangeAspect="1"/>
          </p:cNvPicPr>
          <p:nvPr/>
        </p:nvPicPr>
        <p:blipFill rotWithShape="1">
          <a:blip r:embed="rId2"/>
          <a:srcRect l="1081" t="2401" r="1"/>
          <a:stretch/>
        </p:blipFill>
        <p:spPr>
          <a:xfrm>
            <a:off x="3228688" y="1371600"/>
            <a:ext cx="5834635" cy="4447737"/>
          </a:xfrm>
          <a:prstGeom prst="rect">
            <a:avLst/>
          </a:prstGeom>
        </p:spPr>
      </p:pic>
    </p:spTree>
    <p:extLst>
      <p:ext uri="{BB962C8B-B14F-4D97-AF65-F5344CB8AC3E}">
        <p14:creationId xmlns:p14="http://schemas.microsoft.com/office/powerpoint/2010/main" val="765759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401" y="624110"/>
            <a:ext cx="10717211" cy="1280890"/>
          </a:xfrm>
        </p:spPr>
        <p:txBody>
          <a:bodyPr/>
          <a:lstStyle/>
          <a:p>
            <a:pPr algn="ctr"/>
            <a:r>
              <a:rPr lang="en-US" dirty="0"/>
              <a:t>NAIVE BAYES CLASSIFIERS</a:t>
            </a:r>
          </a:p>
        </p:txBody>
      </p:sp>
      <p:pic>
        <p:nvPicPr>
          <p:cNvPr id="4" name="Picture 3">
            <a:extLst>
              <a:ext uri="{FF2B5EF4-FFF2-40B4-BE49-F238E27FC236}">
                <a16:creationId xmlns:a16="http://schemas.microsoft.com/office/drawing/2014/main" id="{AE1003CD-7CCC-FE42-CC6C-117C6E1F6396}"/>
              </a:ext>
            </a:extLst>
          </p:cNvPr>
          <p:cNvPicPr>
            <a:picLocks noChangeAspect="1"/>
          </p:cNvPicPr>
          <p:nvPr/>
        </p:nvPicPr>
        <p:blipFill rotWithShape="1">
          <a:blip r:embed="rId2"/>
          <a:srcRect t="2743"/>
          <a:stretch/>
        </p:blipFill>
        <p:spPr>
          <a:xfrm>
            <a:off x="257974" y="1355838"/>
            <a:ext cx="3789434" cy="2489616"/>
          </a:xfrm>
          <a:prstGeom prst="rect">
            <a:avLst/>
          </a:prstGeom>
        </p:spPr>
      </p:pic>
      <p:pic>
        <p:nvPicPr>
          <p:cNvPr id="7" name="Picture 6">
            <a:extLst>
              <a:ext uri="{FF2B5EF4-FFF2-40B4-BE49-F238E27FC236}">
                <a16:creationId xmlns:a16="http://schemas.microsoft.com/office/drawing/2014/main" id="{1D022EDB-CD91-F4FC-5032-0F589BEE8611}"/>
              </a:ext>
            </a:extLst>
          </p:cNvPr>
          <p:cNvPicPr>
            <a:picLocks noChangeAspect="1"/>
          </p:cNvPicPr>
          <p:nvPr/>
        </p:nvPicPr>
        <p:blipFill rotWithShape="1">
          <a:blip r:embed="rId3"/>
          <a:srcRect l="1328" t="8771" r="1571" b="7029"/>
          <a:stretch/>
        </p:blipFill>
        <p:spPr>
          <a:xfrm>
            <a:off x="4385387" y="1355837"/>
            <a:ext cx="6186197" cy="2489617"/>
          </a:xfrm>
          <a:prstGeom prst="rect">
            <a:avLst/>
          </a:prstGeom>
        </p:spPr>
      </p:pic>
      <p:pic>
        <p:nvPicPr>
          <p:cNvPr id="9" name="Picture 8">
            <a:extLst>
              <a:ext uri="{FF2B5EF4-FFF2-40B4-BE49-F238E27FC236}">
                <a16:creationId xmlns:a16="http://schemas.microsoft.com/office/drawing/2014/main" id="{47B5DD59-9979-77E7-CA94-710F1F380F08}"/>
              </a:ext>
            </a:extLst>
          </p:cNvPr>
          <p:cNvPicPr>
            <a:picLocks noChangeAspect="1"/>
          </p:cNvPicPr>
          <p:nvPr/>
        </p:nvPicPr>
        <p:blipFill rotWithShape="1">
          <a:blip r:embed="rId4"/>
          <a:srcRect l="1145" t="7974" r="2693"/>
          <a:stretch/>
        </p:blipFill>
        <p:spPr>
          <a:xfrm>
            <a:off x="3079102" y="4248955"/>
            <a:ext cx="7492482" cy="2354727"/>
          </a:xfrm>
          <a:prstGeom prst="rect">
            <a:avLst/>
          </a:prstGeom>
        </p:spPr>
      </p:pic>
    </p:spTree>
    <p:extLst>
      <p:ext uri="{BB962C8B-B14F-4D97-AF65-F5344CB8AC3E}">
        <p14:creationId xmlns:p14="http://schemas.microsoft.com/office/powerpoint/2010/main" val="167091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401" y="624110"/>
            <a:ext cx="10717211" cy="674733"/>
          </a:xfrm>
        </p:spPr>
        <p:txBody>
          <a:bodyPr/>
          <a:lstStyle/>
          <a:p>
            <a:pPr algn="ctr"/>
            <a:r>
              <a:rPr lang="en-US" dirty="0"/>
              <a:t>NAIVE BAYES CLASSIFIERS</a:t>
            </a:r>
          </a:p>
        </p:txBody>
      </p:sp>
      <p:pic>
        <p:nvPicPr>
          <p:cNvPr id="5" name="Picture 4">
            <a:extLst>
              <a:ext uri="{FF2B5EF4-FFF2-40B4-BE49-F238E27FC236}">
                <a16:creationId xmlns:a16="http://schemas.microsoft.com/office/drawing/2014/main" id="{8DF28D73-577A-8DD7-CE15-C77C541347FF}"/>
              </a:ext>
            </a:extLst>
          </p:cNvPr>
          <p:cNvPicPr>
            <a:picLocks noChangeAspect="1"/>
          </p:cNvPicPr>
          <p:nvPr/>
        </p:nvPicPr>
        <p:blipFill rotWithShape="1">
          <a:blip r:embed="rId2"/>
          <a:srcRect l="860" t="5321" r="2632"/>
          <a:stretch/>
        </p:blipFill>
        <p:spPr>
          <a:xfrm>
            <a:off x="1406055" y="1446245"/>
            <a:ext cx="9479902" cy="2323273"/>
          </a:xfrm>
          <a:prstGeom prst="rect">
            <a:avLst/>
          </a:prstGeom>
        </p:spPr>
      </p:pic>
      <p:pic>
        <p:nvPicPr>
          <p:cNvPr id="8" name="Picture 7">
            <a:extLst>
              <a:ext uri="{FF2B5EF4-FFF2-40B4-BE49-F238E27FC236}">
                <a16:creationId xmlns:a16="http://schemas.microsoft.com/office/drawing/2014/main" id="{83BAAB1F-CF45-8D97-0D83-78F2C951DF9D}"/>
              </a:ext>
            </a:extLst>
          </p:cNvPr>
          <p:cNvPicPr>
            <a:picLocks noChangeAspect="1"/>
          </p:cNvPicPr>
          <p:nvPr/>
        </p:nvPicPr>
        <p:blipFill rotWithShape="1">
          <a:blip r:embed="rId3"/>
          <a:srcRect l="652" t="55777"/>
          <a:stretch/>
        </p:blipFill>
        <p:spPr>
          <a:xfrm>
            <a:off x="1406055" y="3916920"/>
            <a:ext cx="9479901" cy="2072161"/>
          </a:xfrm>
          <a:prstGeom prst="rect">
            <a:avLst/>
          </a:prstGeom>
        </p:spPr>
      </p:pic>
      <p:pic>
        <p:nvPicPr>
          <p:cNvPr id="11" name="Picture 10">
            <a:extLst>
              <a:ext uri="{FF2B5EF4-FFF2-40B4-BE49-F238E27FC236}">
                <a16:creationId xmlns:a16="http://schemas.microsoft.com/office/drawing/2014/main" id="{0D85A090-9D18-787D-1CC0-A9393915E89C}"/>
              </a:ext>
            </a:extLst>
          </p:cNvPr>
          <p:cNvPicPr>
            <a:picLocks noChangeAspect="1"/>
          </p:cNvPicPr>
          <p:nvPr/>
        </p:nvPicPr>
        <p:blipFill>
          <a:blip r:embed="rId4"/>
          <a:stretch>
            <a:fillRect/>
          </a:stretch>
        </p:blipFill>
        <p:spPr>
          <a:xfrm>
            <a:off x="5368683" y="4474958"/>
            <a:ext cx="5151566" cy="434378"/>
          </a:xfrm>
          <a:prstGeom prst="rect">
            <a:avLst/>
          </a:prstGeom>
        </p:spPr>
      </p:pic>
      <p:sp>
        <p:nvSpPr>
          <p:cNvPr id="12" name="Title 1">
            <a:extLst>
              <a:ext uri="{FF2B5EF4-FFF2-40B4-BE49-F238E27FC236}">
                <a16:creationId xmlns:a16="http://schemas.microsoft.com/office/drawing/2014/main" id="{DE902E5F-438F-EEFB-5972-ADBDB64421F9}"/>
              </a:ext>
            </a:extLst>
          </p:cNvPr>
          <p:cNvSpPr txBox="1">
            <a:spLocks/>
          </p:cNvSpPr>
          <p:nvPr/>
        </p:nvSpPr>
        <p:spPr>
          <a:xfrm>
            <a:off x="737394" y="6060102"/>
            <a:ext cx="10717211" cy="674733"/>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0.09 &gt; 0.01 so Dear Friend is a Normal Message</a:t>
            </a:r>
          </a:p>
        </p:txBody>
      </p:sp>
    </p:spTree>
    <p:extLst>
      <p:ext uri="{BB962C8B-B14F-4D97-AF65-F5344CB8AC3E}">
        <p14:creationId xmlns:p14="http://schemas.microsoft.com/office/powerpoint/2010/main" val="1236561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760190"/>
          </a:xfrm>
        </p:spPr>
        <p:txBody>
          <a:bodyPr/>
          <a:lstStyle/>
          <a:p>
            <a:r>
              <a:rPr lang="en-US" dirty="0"/>
              <a:t>Agendas</a:t>
            </a:r>
          </a:p>
        </p:txBody>
      </p:sp>
      <p:sp>
        <p:nvSpPr>
          <p:cNvPr id="3" name="Content Placeholder 2"/>
          <p:cNvSpPr>
            <a:spLocks noGrp="1"/>
          </p:cNvSpPr>
          <p:nvPr>
            <p:ph idx="1"/>
          </p:nvPr>
        </p:nvSpPr>
        <p:spPr>
          <a:xfrm>
            <a:off x="2589212" y="1384300"/>
            <a:ext cx="8915400" cy="4526922"/>
          </a:xfrm>
        </p:spPr>
        <p:txBody>
          <a:bodyPr>
            <a:normAutofit lnSpcReduction="10000"/>
          </a:bodyPr>
          <a:lstStyle/>
          <a:p>
            <a:r>
              <a:rPr lang="en-US" dirty="0"/>
              <a:t>Chapter 1 : 4 Machine Learning Algorithms</a:t>
            </a:r>
          </a:p>
          <a:p>
            <a:pPr lvl="1"/>
            <a:r>
              <a:rPr lang="en-US" dirty="0"/>
              <a:t>KNN</a:t>
            </a:r>
          </a:p>
          <a:p>
            <a:pPr lvl="1"/>
            <a:r>
              <a:rPr lang="en-US" dirty="0"/>
              <a:t>Linear Regression</a:t>
            </a:r>
          </a:p>
          <a:p>
            <a:pPr lvl="1"/>
            <a:r>
              <a:rPr lang="en-US" dirty="0"/>
              <a:t>Naïve Bayes</a:t>
            </a:r>
          </a:p>
          <a:p>
            <a:pPr lvl="1"/>
            <a:r>
              <a:rPr lang="en-US" dirty="0"/>
              <a:t>Decision Tree</a:t>
            </a:r>
          </a:p>
          <a:p>
            <a:r>
              <a:rPr lang="en-US" dirty="0"/>
              <a:t>Chapter 2 : select one problem and its data and solve it using Machine Learning</a:t>
            </a:r>
          </a:p>
          <a:p>
            <a:pPr lvl="1"/>
            <a:r>
              <a:rPr lang="en-US" dirty="0"/>
              <a:t>Overview of Data problem</a:t>
            </a:r>
          </a:p>
          <a:p>
            <a:pPr lvl="1"/>
            <a:r>
              <a:rPr lang="en-US" dirty="0"/>
              <a:t>Data Preprocessing</a:t>
            </a:r>
          </a:p>
          <a:p>
            <a:pPr lvl="1"/>
            <a:r>
              <a:rPr lang="en-US" dirty="0"/>
              <a:t>Model Building</a:t>
            </a:r>
          </a:p>
          <a:p>
            <a:r>
              <a:rPr lang="en-US" dirty="0"/>
              <a:t>Chapter 3 : Overfitting</a:t>
            </a:r>
          </a:p>
          <a:p>
            <a:pPr lvl="1"/>
            <a:r>
              <a:rPr lang="en-US" dirty="0"/>
              <a:t>Definition</a:t>
            </a:r>
          </a:p>
          <a:p>
            <a:pPr lvl="1"/>
            <a:r>
              <a:rPr lang="en-US" dirty="0"/>
              <a:t>Methods for reducing Overfitting</a:t>
            </a:r>
          </a:p>
        </p:txBody>
      </p:sp>
    </p:spTree>
    <p:extLst>
      <p:ext uri="{BB962C8B-B14F-4D97-AF65-F5344CB8AC3E}">
        <p14:creationId xmlns:p14="http://schemas.microsoft.com/office/powerpoint/2010/main" val="957039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E5A49-C892-CB1F-B835-F353C241F61A}"/>
              </a:ext>
            </a:extLst>
          </p:cNvPr>
          <p:cNvSpPr>
            <a:spLocks noGrp="1"/>
          </p:cNvSpPr>
          <p:nvPr>
            <p:ph type="title"/>
          </p:nvPr>
        </p:nvSpPr>
        <p:spPr>
          <a:xfrm>
            <a:off x="1020417" y="624110"/>
            <a:ext cx="10484195" cy="1280890"/>
          </a:xfrm>
        </p:spPr>
        <p:txBody>
          <a:bodyPr/>
          <a:lstStyle/>
          <a:p>
            <a:pPr algn="ctr"/>
            <a:r>
              <a:rPr lang="en-US" dirty="0"/>
              <a:t>Decision Tree</a:t>
            </a:r>
          </a:p>
        </p:txBody>
      </p:sp>
      <p:sp>
        <p:nvSpPr>
          <p:cNvPr id="3" name="Content Placeholder 2">
            <a:extLst>
              <a:ext uri="{FF2B5EF4-FFF2-40B4-BE49-F238E27FC236}">
                <a16:creationId xmlns:a16="http://schemas.microsoft.com/office/drawing/2014/main" id="{C13FA02F-5142-7E5C-6A83-379CE9118178}"/>
              </a:ext>
            </a:extLst>
          </p:cNvPr>
          <p:cNvSpPr>
            <a:spLocks noGrp="1"/>
          </p:cNvSpPr>
          <p:nvPr>
            <p:ph idx="1"/>
          </p:nvPr>
        </p:nvSpPr>
        <p:spPr>
          <a:xfrm>
            <a:off x="1020417" y="1675386"/>
            <a:ext cx="5022574" cy="3777622"/>
          </a:xfrm>
        </p:spPr>
        <p:txBody>
          <a:bodyPr/>
          <a:lstStyle/>
          <a:p>
            <a:r>
              <a:rPr lang="en-US" b="0" i="0" dirty="0">
                <a:solidFill>
                  <a:srgbClr val="1C1917"/>
                </a:solidFill>
                <a:effectLst/>
                <a:latin typeface="-apple-system"/>
              </a:rPr>
              <a:t>Decision Trees</a:t>
            </a:r>
          </a:p>
          <a:p>
            <a:pPr lvl="1"/>
            <a:r>
              <a:rPr lang="en-US" b="0" i="0" dirty="0">
                <a:solidFill>
                  <a:srgbClr val="1C1917"/>
                </a:solidFill>
                <a:effectLst/>
                <a:latin typeface="-apple-system"/>
              </a:rPr>
              <a:t>Goal is to make predictions by learning decision rules from data</a:t>
            </a:r>
          </a:p>
          <a:p>
            <a:pPr lvl="1"/>
            <a:r>
              <a:rPr lang="en-US" b="0" i="0" dirty="0">
                <a:solidFill>
                  <a:srgbClr val="1C1917"/>
                </a:solidFill>
                <a:effectLst/>
                <a:latin typeface="-apple-system"/>
              </a:rPr>
              <a:t>Recursively splits data on feature values</a:t>
            </a:r>
          </a:p>
          <a:p>
            <a:pPr lvl="1"/>
            <a:r>
              <a:rPr lang="en-US" b="0" i="0" dirty="0">
                <a:solidFill>
                  <a:srgbClr val="1C1917"/>
                </a:solidFill>
                <a:effectLst/>
                <a:latin typeface="-apple-system"/>
              </a:rPr>
              <a:t>Used for classification and regression problems</a:t>
            </a:r>
          </a:p>
          <a:p>
            <a:pPr lvl="1"/>
            <a:r>
              <a:rPr lang="en-US" b="0" i="0" dirty="0">
                <a:solidFill>
                  <a:srgbClr val="1C1917"/>
                </a:solidFill>
                <a:effectLst/>
                <a:latin typeface="-apple-system"/>
              </a:rPr>
              <a:t>usually implement exactly the human thinking ability while making a decision, so it is easy to understand.</a:t>
            </a:r>
          </a:p>
        </p:txBody>
      </p:sp>
      <p:pic>
        <p:nvPicPr>
          <p:cNvPr id="8" name="Picture 7">
            <a:extLst>
              <a:ext uri="{FF2B5EF4-FFF2-40B4-BE49-F238E27FC236}">
                <a16:creationId xmlns:a16="http://schemas.microsoft.com/office/drawing/2014/main" id="{FC23D640-3823-4467-0A8F-B7CA42845F96}"/>
              </a:ext>
            </a:extLst>
          </p:cNvPr>
          <p:cNvPicPr>
            <a:picLocks noChangeAspect="1"/>
          </p:cNvPicPr>
          <p:nvPr/>
        </p:nvPicPr>
        <p:blipFill>
          <a:blip r:embed="rId2"/>
          <a:stretch>
            <a:fillRect/>
          </a:stretch>
        </p:blipFill>
        <p:spPr>
          <a:xfrm>
            <a:off x="6096000" y="1905000"/>
            <a:ext cx="6010600" cy="3007790"/>
          </a:xfrm>
          <a:prstGeom prst="rect">
            <a:avLst/>
          </a:prstGeom>
        </p:spPr>
      </p:pic>
    </p:spTree>
    <p:extLst>
      <p:ext uri="{BB962C8B-B14F-4D97-AF65-F5344CB8AC3E}">
        <p14:creationId xmlns:p14="http://schemas.microsoft.com/office/powerpoint/2010/main" val="14407063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E5A49-C892-CB1F-B835-F353C241F61A}"/>
              </a:ext>
            </a:extLst>
          </p:cNvPr>
          <p:cNvSpPr>
            <a:spLocks noGrp="1"/>
          </p:cNvSpPr>
          <p:nvPr>
            <p:ph type="title"/>
          </p:nvPr>
        </p:nvSpPr>
        <p:spPr>
          <a:xfrm>
            <a:off x="1020417" y="624110"/>
            <a:ext cx="10484195" cy="1280890"/>
          </a:xfrm>
        </p:spPr>
        <p:txBody>
          <a:bodyPr/>
          <a:lstStyle/>
          <a:p>
            <a:pPr algn="ctr"/>
            <a:r>
              <a:rPr lang="en-US" dirty="0"/>
              <a:t>Decision Tree</a:t>
            </a:r>
          </a:p>
        </p:txBody>
      </p:sp>
      <p:pic>
        <p:nvPicPr>
          <p:cNvPr id="8" name="Picture 7">
            <a:extLst>
              <a:ext uri="{FF2B5EF4-FFF2-40B4-BE49-F238E27FC236}">
                <a16:creationId xmlns:a16="http://schemas.microsoft.com/office/drawing/2014/main" id="{FC23D640-3823-4467-0A8F-B7CA42845F96}"/>
              </a:ext>
            </a:extLst>
          </p:cNvPr>
          <p:cNvPicPr>
            <a:picLocks noChangeAspect="1"/>
          </p:cNvPicPr>
          <p:nvPr/>
        </p:nvPicPr>
        <p:blipFill>
          <a:blip r:embed="rId2"/>
          <a:stretch>
            <a:fillRect/>
          </a:stretch>
        </p:blipFill>
        <p:spPr>
          <a:xfrm>
            <a:off x="6096000" y="1820546"/>
            <a:ext cx="6010600" cy="3007790"/>
          </a:xfrm>
          <a:prstGeom prst="rect">
            <a:avLst/>
          </a:prstGeom>
        </p:spPr>
      </p:pic>
      <p:sp>
        <p:nvSpPr>
          <p:cNvPr id="6" name="Content Placeholder 5">
            <a:extLst>
              <a:ext uri="{FF2B5EF4-FFF2-40B4-BE49-F238E27FC236}">
                <a16:creationId xmlns:a16="http://schemas.microsoft.com/office/drawing/2014/main" id="{8565260D-4401-0A30-5E7F-1C9EE1DCFA80}"/>
              </a:ext>
            </a:extLst>
          </p:cNvPr>
          <p:cNvSpPr>
            <a:spLocks noGrp="1"/>
          </p:cNvSpPr>
          <p:nvPr>
            <p:ph idx="1"/>
          </p:nvPr>
        </p:nvSpPr>
        <p:spPr>
          <a:xfrm>
            <a:off x="418429" y="1435630"/>
            <a:ext cx="5342554" cy="3777622"/>
          </a:xfrm>
        </p:spPr>
        <p:txBody>
          <a:bodyPr/>
          <a:lstStyle/>
          <a:p>
            <a:r>
              <a:rPr lang="en-US" dirty="0">
                <a:latin typeface="Century Gothic (Body)"/>
              </a:rPr>
              <a:t>Nodes: It is The point where the tree splits according to the value of some attribute/feature of the dataset</a:t>
            </a:r>
          </a:p>
          <a:p>
            <a:r>
              <a:rPr lang="en-US" dirty="0">
                <a:latin typeface="Century Gothic (Body)"/>
              </a:rPr>
              <a:t>Edges: It directs the outcome of a split to the next node. </a:t>
            </a:r>
          </a:p>
          <a:p>
            <a:r>
              <a:rPr lang="en-US" dirty="0"/>
              <a:t>Root: This is the node where the first split takes place</a:t>
            </a:r>
            <a:endParaRPr lang="en-US" dirty="0">
              <a:latin typeface="Century Gothic (Body)"/>
            </a:endParaRPr>
          </a:p>
          <a:p>
            <a:r>
              <a:rPr lang="en-US" dirty="0"/>
              <a:t>Leaves: These are the terminal nodes that predict the outcome of the decision tree.</a:t>
            </a:r>
            <a:endParaRPr lang="en-US" dirty="0">
              <a:latin typeface="Century Gothic (Body)"/>
            </a:endParaRPr>
          </a:p>
          <a:p>
            <a:endParaRPr lang="en-US" dirty="0">
              <a:latin typeface="Century Gothic (Body)"/>
            </a:endParaRPr>
          </a:p>
          <a:p>
            <a:pPr marL="0" indent="0">
              <a:buNone/>
            </a:pPr>
            <a:endParaRPr lang="en-US" dirty="0">
              <a:latin typeface="Century Gothic (Body)"/>
            </a:endParaRPr>
          </a:p>
        </p:txBody>
      </p:sp>
    </p:spTree>
    <p:extLst>
      <p:ext uri="{BB962C8B-B14F-4D97-AF65-F5344CB8AC3E}">
        <p14:creationId xmlns:p14="http://schemas.microsoft.com/office/powerpoint/2010/main" val="33983344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E5A49-C892-CB1F-B835-F353C241F61A}"/>
              </a:ext>
            </a:extLst>
          </p:cNvPr>
          <p:cNvSpPr>
            <a:spLocks noGrp="1"/>
          </p:cNvSpPr>
          <p:nvPr>
            <p:ph type="title"/>
          </p:nvPr>
        </p:nvSpPr>
        <p:spPr>
          <a:xfrm>
            <a:off x="1020417" y="624110"/>
            <a:ext cx="10484195" cy="1280890"/>
          </a:xfrm>
        </p:spPr>
        <p:txBody>
          <a:bodyPr/>
          <a:lstStyle/>
          <a:p>
            <a:pPr algn="ctr"/>
            <a:r>
              <a:rPr lang="en-US" dirty="0"/>
              <a:t>Decision Tree Type	</a:t>
            </a:r>
          </a:p>
        </p:txBody>
      </p:sp>
      <p:sp>
        <p:nvSpPr>
          <p:cNvPr id="4" name="Content Placeholder 3">
            <a:extLst>
              <a:ext uri="{FF2B5EF4-FFF2-40B4-BE49-F238E27FC236}">
                <a16:creationId xmlns:a16="http://schemas.microsoft.com/office/drawing/2014/main" id="{26BEF272-C0C9-C0FF-1711-0969D9403A76}"/>
              </a:ext>
            </a:extLst>
          </p:cNvPr>
          <p:cNvSpPr>
            <a:spLocks noGrp="1"/>
          </p:cNvSpPr>
          <p:nvPr>
            <p:ph idx="1"/>
          </p:nvPr>
        </p:nvSpPr>
        <p:spPr>
          <a:xfrm>
            <a:off x="1020416" y="1639078"/>
            <a:ext cx="10484195" cy="3777622"/>
          </a:xfrm>
        </p:spPr>
        <p:txBody>
          <a:bodyPr/>
          <a:lstStyle/>
          <a:p>
            <a:r>
              <a:rPr lang="en-US" dirty="0"/>
              <a:t>Classification Tree</a:t>
            </a:r>
          </a:p>
          <a:p>
            <a:pPr marL="0" indent="0">
              <a:buNone/>
            </a:pPr>
            <a:r>
              <a:rPr lang="en-US" dirty="0"/>
              <a:t>While building a Decision tree, the main thing is to select the best attribute from the total features list of the dataset for the root node as well as for sub-nodes. The selection of best attributes is being achieved with the help of a technique known as the Attribute selection measure (ASM).</a:t>
            </a:r>
          </a:p>
        </p:txBody>
      </p:sp>
      <p:sp>
        <p:nvSpPr>
          <p:cNvPr id="5" name="Content Placeholder 3">
            <a:extLst>
              <a:ext uri="{FF2B5EF4-FFF2-40B4-BE49-F238E27FC236}">
                <a16:creationId xmlns:a16="http://schemas.microsoft.com/office/drawing/2014/main" id="{A1450B90-FF4B-BB5C-40C2-6348D49EE39A}"/>
              </a:ext>
            </a:extLst>
          </p:cNvPr>
          <p:cNvSpPr txBox="1">
            <a:spLocks/>
          </p:cNvSpPr>
          <p:nvPr/>
        </p:nvSpPr>
        <p:spPr>
          <a:xfrm>
            <a:off x="1020415" y="3527889"/>
            <a:ext cx="4669185" cy="151147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dirty="0"/>
              <a:t>Methods: </a:t>
            </a:r>
          </a:p>
          <a:p>
            <a:pPr marL="0" indent="0">
              <a:buNone/>
            </a:pPr>
            <a:r>
              <a:rPr lang="en-US" dirty="0"/>
              <a:t>• Information Gain (ID3) </a:t>
            </a:r>
          </a:p>
          <a:p>
            <a:pPr marL="0" indent="0">
              <a:buNone/>
            </a:pPr>
            <a:r>
              <a:rPr lang="en-US" dirty="0"/>
              <a:t>• GINI</a:t>
            </a:r>
          </a:p>
        </p:txBody>
      </p:sp>
    </p:spTree>
    <p:extLst>
      <p:ext uri="{BB962C8B-B14F-4D97-AF65-F5344CB8AC3E}">
        <p14:creationId xmlns:p14="http://schemas.microsoft.com/office/powerpoint/2010/main" val="37968362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6BEF272-C0C9-C0FF-1711-0969D9403A76}"/>
              </a:ext>
            </a:extLst>
          </p:cNvPr>
          <p:cNvSpPr>
            <a:spLocks noGrp="1"/>
          </p:cNvSpPr>
          <p:nvPr>
            <p:ph idx="1"/>
          </p:nvPr>
        </p:nvSpPr>
        <p:spPr>
          <a:xfrm>
            <a:off x="1680817" y="723729"/>
            <a:ext cx="1732944" cy="596122"/>
          </a:xfrm>
        </p:spPr>
        <p:txBody>
          <a:bodyPr/>
          <a:lstStyle/>
          <a:p>
            <a:r>
              <a:rPr lang="en-US" sz="2800" dirty="0"/>
              <a:t>GINI</a:t>
            </a:r>
            <a:endParaRPr lang="en-US" dirty="0"/>
          </a:p>
        </p:txBody>
      </p:sp>
      <p:sp>
        <p:nvSpPr>
          <p:cNvPr id="5" name="Content Placeholder 3">
            <a:extLst>
              <a:ext uri="{FF2B5EF4-FFF2-40B4-BE49-F238E27FC236}">
                <a16:creationId xmlns:a16="http://schemas.microsoft.com/office/drawing/2014/main" id="{A1450B90-FF4B-BB5C-40C2-6348D49EE39A}"/>
              </a:ext>
            </a:extLst>
          </p:cNvPr>
          <p:cNvSpPr txBox="1">
            <a:spLocks/>
          </p:cNvSpPr>
          <p:nvPr/>
        </p:nvSpPr>
        <p:spPr>
          <a:xfrm>
            <a:off x="1020415" y="3527889"/>
            <a:ext cx="4669185" cy="151147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endParaRPr lang="en-US" dirty="0"/>
          </a:p>
        </p:txBody>
      </p:sp>
      <p:pic>
        <p:nvPicPr>
          <p:cNvPr id="8" name="Picture 7">
            <a:extLst>
              <a:ext uri="{FF2B5EF4-FFF2-40B4-BE49-F238E27FC236}">
                <a16:creationId xmlns:a16="http://schemas.microsoft.com/office/drawing/2014/main" id="{32EDC33F-8B70-EB15-ADAD-3B158AC9A6CB}"/>
              </a:ext>
            </a:extLst>
          </p:cNvPr>
          <p:cNvPicPr>
            <a:picLocks noChangeAspect="1"/>
          </p:cNvPicPr>
          <p:nvPr/>
        </p:nvPicPr>
        <p:blipFill>
          <a:blip r:embed="rId2"/>
          <a:stretch>
            <a:fillRect/>
          </a:stretch>
        </p:blipFill>
        <p:spPr>
          <a:xfrm>
            <a:off x="1402080" y="1613355"/>
            <a:ext cx="9245600" cy="3433511"/>
          </a:xfrm>
          <a:prstGeom prst="rect">
            <a:avLst/>
          </a:prstGeom>
        </p:spPr>
      </p:pic>
    </p:spTree>
    <p:extLst>
      <p:ext uri="{BB962C8B-B14F-4D97-AF65-F5344CB8AC3E}">
        <p14:creationId xmlns:p14="http://schemas.microsoft.com/office/powerpoint/2010/main" val="34260392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6BEF272-C0C9-C0FF-1711-0969D9403A76}"/>
              </a:ext>
            </a:extLst>
          </p:cNvPr>
          <p:cNvSpPr>
            <a:spLocks noGrp="1"/>
          </p:cNvSpPr>
          <p:nvPr>
            <p:ph idx="1"/>
          </p:nvPr>
        </p:nvSpPr>
        <p:spPr>
          <a:xfrm>
            <a:off x="1680817" y="723729"/>
            <a:ext cx="1732944" cy="596122"/>
          </a:xfrm>
        </p:spPr>
        <p:txBody>
          <a:bodyPr/>
          <a:lstStyle/>
          <a:p>
            <a:r>
              <a:rPr lang="en-US" sz="2800" dirty="0"/>
              <a:t>GINI</a:t>
            </a:r>
            <a:endParaRPr lang="en-US" dirty="0"/>
          </a:p>
        </p:txBody>
      </p:sp>
      <p:sp>
        <p:nvSpPr>
          <p:cNvPr id="5" name="Content Placeholder 3">
            <a:extLst>
              <a:ext uri="{FF2B5EF4-FFF2-40B4-BE49-F238E27FC236}">
                <a16:creationId xmlns:a16="http://schemas.microsoft.com/office/drawing/2014/main" id="{A1450B90-FF4B-BB5C-40C2-6348D49EE39A}"/>
              </a:ext>
            </a:extLst>
          </p:cNvPr>
          <p:cNvSpPr txBox="1">
            <a:spLocks/>
          </p:cNvSpPr>
          <p:nvPr/>
        </p:nvSpPr>
        <p:spPr>
          <a:xfrm>
            <a:off x="1020415" y="3527889"/>
            <a:ext cx="4669185" cy="151147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endParaRPr lang="en-US" dirty="0"/>
          </a:p>
        </p:txBody>
      </p:sp>
      <p:pic>
        <p:nvPicPr>
          <p:cNvPr id="3" name="Picture 2">
            <a:extLst>
              <a:ext uri="{FF2B5EF4-FFF2-40B4-BE49-F238E27FC236}">
                <a16:creationId xmlns:a16="http://schemas.microsoft.com/office/drawing/2014/main" id="{20C2B4A5-855C-1C81-5782-CFA94974C962}"/>
              </a:ext>
            </a:extLst>
          </p:cNvPr>
          <p:cNvPicPr>
            <a:picLocks noChangeAspect="1"/>
          </p:cNvPicPr>
          <p:nvPr/>
        </p:nvPicPr>
        <p:blipFill>
          <a:blip r:embed="rId2"/>
          <a:stretch>
            <a:fillRect/>
          </a:stretch>
        </p:blipFill>
        <p:spPr>
          <a:xfrm>
            <a:off x="1020414" y="1319850"/>
            <a:ext cx="10570153" cy="4146229"/>
          </a:xfrm>
          <a:prstGeom prst="rect">
            <a:avLst/>
          </a:prstGeom>
        </p:spPr>
      </p:pic>
    </p:spTree>
    <p:extLst>
      <p:ext uri="{BB962C8B-B14F-4D97-AF65-F5344CB8AC3E}">
        <p14:creationId xmlns:p14="http://schemas.microsoft.com/office/powerpoint/2010/main" val="29416794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6BEF272-C0C9-C0FF-1711-0969D9403A76}"/>
              </a:ext>
            </a:extLst>
          </p:cNvPr>
          <p:cNvSpPr>
            <a:spLocks noGrp="1"/>
          </p:cNvSpPr>
          <p:nvPr>
            <p:ph idx="1"/>
          </p:nvPr>
        </p:nvSpPr>
        <p:spPr>
          <a:xfrm>
            <a:off x="1680817" y="723729"/>
            <a:ext cx="1732944" cy="596122"/>
          </a:xfrm>
        </p:spPr>
        <p:txBody>
          <a:bodyPr/>
          <a:lstStyle/>
          <a:p>
            <a:r>
              <a:rPr lang="en-US" sz="2800" dirty="0"/>
              <a:t>GINI</a:t>
            </a:r>
            <a:endParaRPr lang="en-US" dirty="0"/>
          </a:p>
        </p:txBody>
      </p:sp>
      <p:sp>
        <p:nvSpPr>
          <p:cNvPr id="5" name="Content Placeholder 3">
            <a:extLst>
              <a:ext uri="{FF2B5EF4-FFF2-40B4-BE49-F238E27FC236}">
                <a16:creationId xmlns:a16="http://schemas.microsoft.com/office/drawing/2014/main" id="{A1450B90-FF4B-BB5C-40C2-6348D49EE39A}"/>
              </a:ext>
            </a:extLst>
          </p:cNvPr>
          <p:cNvSpPr txBox="1">
            <a:spLocks/>
          </p:cNvSpPr>
          <p:nvPr/>
        </p:nvSpPr>
        <p:spPr>
          <a:xfrm>
            <a:off x="1020415" y="3527889"/>
            <a:ext cx="4669185" cy="151147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endParaRPr lang="en-US" dirty="0"/>
          </a:p>
        </p:txBody>
      </p:sp>
      <p:pic>
        <p:nvPicPr>
          <p:cNvPr id="6" name="Picture 5">
            <a:extLst>
              <a:ext uri="{FF2B5EF4-FFF2-40B4-BE49-F238E27FC236}">
                <a16:creationId xmlns:a16="http://schemas.microsoft.com/office/drawing/2014/main" id="{BD377D94-EE6B-B342-92F4-8B7469CDF23E}"/>
              </a:ext>
            </a:extLst>
          </p:cNvPr>
          <p:cNvPicPr>
            <a:picLocks noChangeAspect="1"/>
          </p:cNvPicPr>
          <p:nvPr/>
        </p:nvPicPr>
        <p:blipFill>
          <a:blip r:embed="rId2"/>
          <a:stretch>
            <a:fillRect/>
          </a:stretch>
        </p:blipFill>
        <p:spPr>
          <a:xfrm>
            <a:off x="1020415" y="1319851"/>
            <a:ext cx="10573257" cy="4015771"/>
          </a:xfrm>
          <a:prstGeom prst="rect">
            <a:avLst/>
          </a:prstGeom>
        </p:spPr>
      </p:pic>
    </p:spTree>
    <p:extLst>
      <p:ext uri="{BB962C8B-B14F-4D97-AF65-F5344CB8AC3E}">
        <p14:creationId xmlns:p14="http://schemas.microsoft.com/office/powerpoint/2010/main" val="23638787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6BEF272-C0C9-C0FF-1711-0969D9403A76}"/>
              </a:ext>
            </a:extLst>
          </p:cNvPr>
          <p:cNvSpPr>
            <a:spLocks noGrp="1"/>
          </p:cNvSpPr>
          <p:nvPr>
            <p:ph idx="1"/>
          </p:nvPr>
        </p:nvSpPr>
        <p:spPr>
          <a:xfrm>
            <a:off x="1680817" y="723729"/>
            <a:ext cx="1732944" cy="596122"/>
          </a:xfrm>
        </p:spPr>
        <p:txBody>
          <a:bodyPr/>
          <a:lstStyle/>
          <a:p>
            <a:r>
              <a:rPr lang="en-US" sz="2800" dirty="0"/>
              <a:t>GINI</a:t>
            </a:r>
            <a:endParaRPr lang="en-US" dirty="0"/>
          </a:p>
        </p:txBody>
      </p:sp>
      <p:sp>
        <p:nvSpPr>
          <p:cNvPr id="5" name="Content Placeholder 3">
            <a:extLst>
              <a:ext uri="{FF2B5EF4-FFF2-40B4-BE49-F238E27FC236}">
                <a16:creationId xmlns:a16="http://schemas.microsoft.com/office/drawing/2014/main" id="{A1450B90-FF4B-BB5C-40C2-6348D49EE39A}"/>
              </a:ext>
            </a:extLst>
          </p:cNvPr>
          <p:cNvSpPr txBox="1">
            <a:spLocks/>
          </p:cNvSpPr>
          <p:nvPr/>
        </p:nvSpPr>
        <p:spPr>
          <a:xfrm>
            <a:off x="1020415" y="3527889"/>
            <a:ext cx="4669185" cy="151147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endParaRPr lang="en-US" dirty="0"/>
          </a:p>
        </p:txBody>
      </p:sp>
      <p:pic>
        <p:nvPicPr>
          <p:cNvPr id="3" name="Picture 2">
            <a:extLst>
              <a:ext uri="{FF2B5EF4-FFF2-40B4-BE49-F238E27FC236}">
                <a16:creationId xmlns:a16="http://schemas.microsoft.com/office/drawing/2014/main" id="{83BD9DE3-F14F-E7BD-6865-96650DCB1B03}"/>
              </a:ext>
            </a:extLst>
          </p:cNvPr>
          <p:cNvPicPr>
            <a:picLocks noChangeAspect="1"/>
          </p:cNvPicPr>
          <p:nvPr/>
        </p:nvPicPr>
        <p:blipFill>
          <a:blip r:embed="rId2"/>
          <a:stretch>
            <a:fillRect/>
          </a:stretch>
        </p:blipFill>
        <p:spPr>
          <a:xfrm>
            <a:off x="1020415" y="1319851"/>
            <a:ext cx="10427757" cy="4192884"/>
          </a:xfrm>
          <a:prstGeom prst="rect">
            <a:avLst/>
          </a:prstGeom>
        </p:spPr>
      </p:pic>
    </p:spTree>
    <p:extLst>
      <p:ext uri="{BB962C8B-B14F-4D97-AF65-F5344CB8AC3E}">
        <p14:creationId xmlns:p14="http://schemas.microsoft.com/office/powerpoint/2010/main" val="36958177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6BEF272-C0C9-C0FF-1711-0969D9403A76}"/>
              </a:ext>
            </a:extLst>
          </p:cNvPr>
          <p:cNvSpPr>
            <a:spLocks noGrp="1"/>
          </p:cNvSpPr>
          <p:nvPr>
            <p:ph idx="1"/>
          </p:nvPr>
        </p:nvSpPr>
        <p:spPr>
          <a:xfrm>
            <a:off x="1680817" y="723729"/>
            <a:ext cx="1732944" cy="596122"/>
          </a:xfrm>
        </p:spPr>
        <p:txBody>
          <a:bodyPr/>
          <a:lstStyle/>
          <a:p>
            <a:r>
              <a:rPr lang="en-US" sz="2800" dirty="0"/>
              <a:t>GINI</a:t>
            </a:r>
            <a:endParaRPr lang="en-US" dirty="0"/>
          </a:p>
        </p:txBody>
      </p:sp>
      <p:sp>
        <p:nvSpPr>
          <p:cNvPr id="5" name="Content Placeholder 3">
            <a:extLst>
              <a:ext uri="{FF2B5EF4-FFF2-40B4-BE49-F238E27FC236}">
                <a16:creationId xmlns:a16="http://schemas.microsoft.com/office/drawing/2014/main" id="{A1450B90-FF4B-BB5C-40C2-6348D49EE39A}"/>
              </a:ext>
            </a:extLst>
          </p:cNvPr>
          <p:cNvSpPr txBox="1">
            <a:spLocks/>
          </p:cNvSpPr>
          <p:nvPr/>
        </p:nvSpPr>
        <p:spPr>
          <a:xfrm>
            <a:off x="1020415" y="3527889"/>
            <a:ext cx="4669185" cy="151147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endParaRPr lang="en-US" dirty="0"/>
          </a:p>
        </p:txBody>
      </p:sp>
      <p:pic>
        <p:nvPicPr>
          <p:cNvPr id="6" name="Picture 5">
            <a:extLst>
              <a:ext uri="{FF2B5EF4-FFF2-40B4-BE49-F238E27FC236}">
                <a16:creationId xmlns:a16="http://schemas.microsoft.com/office/drawing/2014/main" id="{2614ED9C-8EFE-DADA-1E4C-B0FB74E3075F}"/>
              </a:ext>
            </a:extLst>
          </p:cNvPr>
          <p:cNvPicPr>
            <a:picLocks noChangeAspect="1"/>
          </p:cNvPicPr>
          <p:nvPr/>
        </p:nvPicPr>
        <p:blipFill>
          <a:blip r:embed="rId2"/>
          <a:stretch>
            <a:fillRect/>
          </a:stretch>
        </p:blipFill>
        <p:spPr>
          <a:xfrm>
            <a:off x="1371416" y="2104115"/>
            <a:ext cx="9800169" cy="4359018"/>
          </a:xfrm>
          <a:prstGeom prst="rect">
            <a:avLst/>
          </a:prstGeom>
        </p:spPr>
      </p:pic>
      <p:pic>
        <p:nvPicPr>
          <p:cNvPr id="3" name="Picture 2">
            <a:extLst>
              <a:ext uri="{FF2B5EF4-FFF2-40B4-BE49-F238E27FC236}">
                <a16:creationId xmlns:a16="http://schemas.microsoft.com/office/drawing/2014/main" id="{FF987CC5-749B-55B6-8B8A-BB5DE8BA25E1}"/>
              </a:ext>
            </a:extLst>
          </p:cNvPr>
          <p:cNvPicPr>
            <a:picLocks noChangeAspect="1"/>
          </p:cNvPicPr>
          <p:nvPr/>
        </p:nvPicPr>
        <p:blipFill>
          <a:blip r:embed="rId3"/>
          <a:stretch>
            <a:fillRect/>
          </a:stretch>
        </p:blipFill>
        <p:spPr>
          <a:xfrm>
            <a:off x="3904543" y="141989"/>
            <a:ext cx="5521247" cy="778163"/>
          </a:xfrm>
          <a:prstGeom prst="rect">
            <a:avLst/>
          </a:prstGeom>
        </p:spPr>
      </p:pic>
      <p:sp>
        <p:nvSpPr>
          <p:cNvPr id="8" name="TextBox 7">
            <a:extLst>
              <a:ext uri="{FF2B5EF4-FFF2-40B4-BE49-F238E27FC236}">
                <a16:creationId xmlns:a16="http://schemas.microsoft.com/office/drawing/2014/main" id="{F29091BB-4F01-9807-682A-22B234DDF52E}"/>
              </a:ext>
            </a:extLst>
          </p:cNvPr>
          <p:cNvSpPr txBox="1"/>
          <p:nvPr/>
        </p:nvSpPr>
        <p:spPr>
          <a:xfrm>
            <a:off x="3904543" y="1082506"/>
            <a:ext cx="7267042" cy="923330"/>
          </a:xfrm>
          <a:prstGeom prst="rect">
            <a:avLst/>
          </a:prstGeom>
          <a:noFill/>
        </p:spPr>
        <p:txBody>
          <a:bodyPr wrap="square">
            <a:spAutoFit/>
          </a:bodyPr>
          <a:lstStyle/>
          <a:p>
            <a:r>
              <a:rPr lang="en-US" dirty="0"/>
              <a:t>G is the Gini Impurity value</a:t>
            </a:r>
          </a:p>
          <a:p>
            <a:r>
              <a:rPr lang="en-US" dirty="0"/>
              <a:t>k number of classes in the data set</a:t>
            </a:r>
          </a:p>
          <a:p>
            <a:r>
              <a:rPr lang="en-US" dirty="0"/>
              <a:t>pk is the probability that a random element belongs to class k</a:t>
            </a:r>
          </a:p>
        </p:txBody>
      </p:sp>
    </p:spTree>
    <p:extLst>
      <p:ext uri="{BB962C8B-B14F-4D97-AF65-F5344CB8AC3E}">
        <p14:creationId xmlns:p14="http://schemas.microsoft.com/office/powerpoint/2010/main" val="3618491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6BEF272-C0C9-C0FF-1711-0969D9403A76}"/>
              </a:ext>
            </a:extLst>
          </p:cNvPr>
          <p:cNvSpPr>
            <a:spLocks noGrp="1"/>
          </p:cNvSpPr>
          <p:nvPr>
            <p:ph idx="1"/>
          </p:nvPr>
        </p:nvSpPr>
        <p:spPr>
          <a:xfrm>
            <a:off x="1680817" y="723729"/>
            <a:ext cx="1732944" cy="596122"/>
          </a:xfrm>
        </p:spPr>
        <p:txBody>
          <a:bodyPr/>
          <a:lstStyle/>
          <a:p>
            <a:r>
              <a:rPr lang="en-US" sz="2800" dirty="0"/>
              <a:t>GINI</a:t>
            </a:r>
            <a:endParaRPr lang="en-US" dirty="0"/>
          </a:p>
        </p:txBody>
      </p:sp>
      <p:sp>
        <p:nvSpPr>
          <p:cNvPr id="5" name="Content Placeholder 3">
            <a:extLst>
              <a:ext uri="{FF2B5EF4-FFF2-40B4-BE49-F238E27FC236}">
                <a16:creationId xmlns:a16="http://schemas.microsoft.com/office/drawing/2014/main" id="{A1450B90-FF4B-BB5C-40C2-6348D49EE39A}"/>
              </a:ext>
            </a:extLst>
          </p:cNvPr>
          <p:cNvSpPr txBox="1">
            <a:spLocks/>
          </p:cNvSpPr>
          <p:nvPr/>
        </p:nvSpPr>
        <p:spPr>
          <a:xfrm>
            <a:off x="1020415" y="3527889"/>
            <a:ext cx="4669185" cy="151147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endParaRPr lang="en-US" dirty="0"/>
          </a:p>
        </p:txBody>
      </p:sp>
      <p:pic>
        <p:nvPicPr>
          <p:cNvPr id="3" name="Picture 2">
            <a:extLst>
              <a:ext uri="{FF2B5EF4-FFF2-40B4-BE49-F238E27FC236}">
                <a16:creationId xmlns:a16="http://schemas.microsoft.com/office/drawing/2014/main" id="{2FA20A0D-A6E8-2C0D-54A4-83323C0C17B5}"/>
              </a:ext>
            </a:extLst>
          </p:cNvPr>
          <p:cNvPicPr>
            <a:picLocks noChangeAspect="1"/>
          </p:cNvPicPr>
          <p:nvPr/>
        </p:nvPicPr>
        <p:blipFill rotWithShape="1">
          <a:blip r:embed="rId2"/>
          <a:srcRect r="575" b="2222"/>
          <a:stretch/>
        </p:blipFill>
        <p:spPr>
          <a:xfrm>
            <a:off x="1280159" y="1407734"/>
            <a:ext cx="9631681" cy="4726537"/>
          </a:xfrm>
          <a:prstGeom prst="rect">
            <a:avLst/>
          </a:prstGeom>
        </p:spPr>
      </p:pic>
    </p:spTree>
    <p:extLst>
      <p:ext uri="{BB962C8B-B14F-4D97-AF65-F5344CB8AC3E}">
        <p14:creationId xmlns:p14="http://schemas.microsoft.com/office/powerpoint/2010/main" val="1350059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6BEF272-C0C9-C0FF-1711-0969D9403A76}"/>
              </a:ext>
            </a:extLst>
          </p:cNvPr>
          <p:cNvSpPr>
            <a:spLocks noGrp="1"/>
          </p:cNvSpPr>
          <p:nvPr>
            <p:ph idx="1"/>
          </p:nvPr>
        </p:nvSpPr>
        <p:spPr>
          <a:xfrm>
            <a:off x="1680817" y="723729"/>
            <a:ext cx="1732944" cy="596122"/>
          </a:xfrm>
        </p:spPr>
        <p:txBody>
          <a:bodyPr/>
          <a:lstStyle/>
          <a:p>
            <a:r>
              <a:rPr lang="en-US" sz="2800" dirty="0"/>
              <a:t>GINI</a:t>
            </a:r>
            <a:endParaRPr lang="en-US" dirty="0"/>
          </a:p>
        </p:txBody>
      </p:sp>
      <p:sp>
        <p:nvSpPr>
          <p:cNvPr id="5" name="Content Placeholder 3">
            <a:extLst>
              <a:ext uri="{FF2B5EF4-FFF2-40B4-BE49-F238E27FC236}">
                <a16:creationId xmlns:a16="http://schemas.microsoft.com/office/drawing/2014/main" id="{A1450B90-FF4B-BB5C-40C2-6348D49EE39A}"/>
              </a:ext>
            </a:extLst>
          </p:cNvPr>
          <p:cNvSpPr txBox="1">
            <a:spLocks/>
          </p:cNvSpPr>
          <p:nvPr/>
        </p:nvSpPr>
        <p:spPr>
          <a:xfrm>
            <a:off x="1020415" y="3527889"/>
            <a:ext cx="4669185" cy="151147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endParaRPr lang="en-US" dirty="0"/>
          </a:p>
        </p:txBody>
      </p:sp>
      <p:pic>
        <p:nvPicPr>
          <p:cNvPr id="6" name="Picture 5">
            <a:extLst>
              <a:ext uri="{FF2B5EF4-FFF2-40B4-BE49-F238E27FC236}">
                <a16:creationId xmlns:a16="http://schemas.microsoft.com/office/drawing/2014/main" id="{5369096A-349F-D3E7-6C05-45F57664214C}"/>
              </a:ext>
            </a:extLst>
          </p:cNvPr>
          <p:cNvPicPr>
            <a:picLocks noChangeAspect="1"/>
          </p:cNvPicPr>
          <p:nvPr/>
        </p:nvPicPr>
        <p:blipFill rotWithShape="1">
          <a:blip r:embed="rId2"/>
          <a:srcRect l="-132" r="2641" b="3656"/>
          <a:stretch/>
        </p:blipFill>
        <p:spPr>
          <a:xfrm>
            <a:off x="1219342" y="1319851"/>
            <a:ext cx="9753315" cy="4814447"/>
          </a:xfrm>
          <a:prstGeom prst="rect">
            <a:avLst/>
          </a:prstGeom>
        </p:spPr>
      </p:pic>
    </p:spTree>
    <p:extLst>
      <p:ext uri="{BB962C8B-B14F-4D97-AF65-F5344CB8AC3E}">
        <p14:creationId xmlns:p14="http://schemas.microsoft.com/office/powerpoint/2010/main" val="23796398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401" y="624110"/>
            <a:ext cx="10717211" cy="1280890"/>
          </a:xfrm>
        </p:spPr>
        <p:txBody>
          <a:bodyPr/>
          <a:lstStyle/>
          <a:p>
            <a:pPr algn="ctr"/>
            <a:r>
              <a:rPr lang="en-US" dirty="0"/>
              <a:t>KNN</a:t>
            </a:r>
            <a:br>
              <a:rPr lang="en-US" dirty="0"/>
            </a:br>
            <a:r>
              <a:rPr lang="en-US" dirty="0"/>
              <a:t> K-NEAREST NEIGHBORS</a:t>
            </a:r>
          </a:p>
        </p:txBody>
      </p:sp>
      <p:sp>
        <p:nvSpPr>
          <p:cNvPr id="3" name="Content Placeholder 2"/>
          <p:cNvSpPr>
            <a:spLocks noGrp="1"/>
          </p:cNvSpPr>
          <p:nvPr>
            <p:ph idx="1"/>
          </p:nvPr>
        </p:nvSpPr>
        <p:spPr>
          <a:xfrm>
            <a:off x="787400" y="2133600"/>
            <a:ext cx="10717212" cy="3777622"/>
          </a:xfrm>
        </p:spPr>
        <p:txBody>
          <a:bodyPr>
            <a:normAutofit fontScale="92500" lnSpcReduction="10000"/>
          </a:bodyPr>
          <a:lstStyle/>
          <a:p>
            <a:r>
              <a:rPr lang="en-US" dirty="0"/>
              <a:t>K-Nearest Neighbors (KNN) is a simple and intuitive supervised machine learning algorithm used for classification and regression tasks. It's a non-parametric, instance-based learning algorithm, meaning it doesn't make any assumptions about the underlying data distribution and relies on the entire dataset for making predictions. KNN is easy to understand and implement, making it a good choice for various machine learning tasks.</a:t>
            </a:r>
          </a:p>
          <a:p>
            <a:pPr lvl="0"/>
            <a:r>
              <a:rPr lang="en-US" b="1" dirty="0"/>
              <a:t>Distance metric</a:t>
            </a:r>
            <a:r>
              <a:rPr lang="en-US" dirty="0"/>
              <a:t>: such as Euclidean distance, Manhattan distance, or cosine similarity, based on the characteristics of data.</a:t>
            </a:r>
          </a:p>
          <a:p>
            <a:pPr lvl="0"/>
            <a:r>
              <a:rPr lang="en-US" b="1" dirty="0"/>
              <a:t>The value of K</a:t>
            </a:r>
            <a:r>
              <a:rPr lang="en-US" dirty="0"/>
              <a:t>: representing the number of nearest neighbors to consider. Experiment with different values to find the optimal balance between bias and variance.</a:t>
            </a:r>
          </a:p>
          <a:p>
            <a:pPr lvl="0"/>
            <a:r>
              <a:rPr lang="en-US" b="1" dirty="0"/>
              <a:t>Preprocessing data</a:t>
            </a:r>
            <a:r>
              <a:rPr lang="en-US" dirty="0"/>
              <a:t>: handling missing values, normalizing or standardizing features, encoding categorical variables, and reducing dimensionality if needed.</a:t>
            </a:r>
          </a:p>
          <a:p>
            <a:pPr lvl="0"/>
            <a:r>
              <a:rPr lang="en-US" b="1" dirty="0"/>
              <a:t>Size and complexity of the dataset</a:t>
            </a:r>
            <a:r>
              <a:rPr lang="en-US" dirty="0"/>
              <a:t>: KNN models can be computationally expensive to train, especially for large and complex datasets.</a:t>
            </a:r>
          </a:p>
          <a:p>
            <a:endParaRPr lang="en-US" dirty="0"/>
          </a:p>
        </p:txBody>
      </p:sp>
    </p:spTree>
    <p:extLst>
      <p:ext uri="{BB962C8B-B14F-4D97-AF65-F5344CB8AC3E}">
        <p14:creationId xmlns:p14="http://schemas.microsoft.com/office/powerpoint/2010/main" val="5362107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6BEF272-C0C9-C0FF-1711-0969D9403A76}"/>
              </a:ext>
            </a:extLst>
          </p:cNvPr>
          <p:cNvSpPr>
            <a:spLocks noGrp="1"/>
          </p:cNvSpPr>
          <p:nvPr>
            <p:ph idx="1"/>
          </p:nvPr>
        </p:nvSpPr>
        <p:spPr>
          <a:xfrm>
            <a:off x="1680817" y="723729"/>
            <a:ext cx="1732944" cy="596122"/>
          </a:xfrm>
        </p:spPr>
        <p:txBody>
          <a:bodyPr/>
          <a:lstStyle/>
          <a:p>
            <a:r>
              <a:rPr lang="en-US" sz="2800" dirty="0"/>
              <a:t>GINI</a:t>
            </a:r>
            <a:endParaRPr lang="en-US" dirty="0"/>
          </a:p>
        </p:txBody>
      </p:sp>
      <p:sp>
        <p:nvSpPr>
          <p:cNvPr id="5" name="Content Placeholder 3">
            <a:extLst>
              <a:ext uri="{FF2B5EF4-FFF2-40B4-BE49-F238E27FC236}">
                <a16:creationId xmlns:a16="http://schemas.microsoft.com/office/drawing/2014/main" id="{A1450B90-FF4B-BB5C-40C2-6348D49EE39A}"/>
              </a:ext>
            </a:extLst>
          </p:cNvPr>
          <p:cNvSpPr txBox="1">
            <a:spLocks/>
          </p:cNvSpPr>
          <p:nvPr/>
        </p:nvSpPr>
        <p:spPr>
          <a:xfrm>
            <a:off x="1020415" y="3527889"/>
            <a:ext cx="4669185" cy="151147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endParaRPr lang="en-US" dirty="0"/>
          </a:p>
        </p:txBody>
      </p:sp>
      <p:pic>
        <p:nvPicPr>
          <p:cNvPr id="3" name="Picture 2">
            <a:extLst>
              <a:ext uri="{FF2B5EF4-FFF2-40B4-BE49-F238E27FC236}">
                <a16:creationId xmlns:a16="http://schemas.microsoft.com/office/drawing/2014/main" id="{A401A10E-E419-43AF-8534-4FA6158A699E}"/>
              </a:ext>
            </a:extLst>
          </p:cNvPr>
          <p:cNvPicPr>
            <a:picLocks noChangeAspect="1"/>
          </p:cNvPicPr>
          <p:nvPr/>
        </p:nvPicPr>
        <p:blipFill rotWithShape="1">
          <a:blip r:embed="rId2"/>
          <a:srcRect r="1574" b="3273"/>
          <a:stretch/>
        </p:blipFill>
        <p:spPr>
          <a:xfrm>
            <a:off x="1171460" y="1319851"/>
            <a:ext cx="9849080" cy="4715189"/>
          </a:xfrm>
          <a:prstGeom prst="rect">
            <a:avLst/>
          </a:prstGeom>
        </p:spPr>
      </p:pic>
    </p:spTree>
    <p:extLst>
      <p:ext uri="{BB962C8B-B14F-4D97-AF65-F5344CB8AC3E}">
        <p14:creationId xmlns:p14="http://schemas.microsoft.com/office/powerpoint/2010/main" val="2393190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6BEF272-C0C9-C0FF-1711-0969D9403A76}"/>
              </a:ext>
            </a:extLst>
          </p:cNvPr>
          <p:cNvSpPr>
            <a:spLocks noGrp="1"/>
          </p:cNvSpPr>
          <p:nvPr>
            <p:ph idx="1"/>
          </p:nvPr>
        </p:nvSpPr>
        <p:spPr>
          <a:xfrm>
            <a:off x="1680817" y="723729"/>
            <a:ext cx="1732944" cy="596122"/>
          </a:xfrm>
        </p:spPr>
        <p:txBody>
          <a:bodyPr/>
          <a:lstStyle/>
          <a:p>
            <a:r>
              <a:rPr lang="en-US" sz="2800" dirty="0"/>
              <a:t>GINI</a:t>
            </a:r>
            <a:endParaRPr lang="en-US" dirty="0"/>
          </a:p>
        </p:txBody>
      </p:sp>
      <p:sp>
        <p:nvSpPr>
          <p:cNvPr id="5" name="Content Placeholder 3">
            <a:extLst>
              <a:ext uri="{FF2B5EF4-FFF2-40B4-BE49-F238E27FC236}">
                <a16:creationId xmlns:a16="http://schemas.microsoft.com/office/drawing/2014/main" id="{A1450B90-FF4B-BB5C-40C2-6348D49EE39A}"/>
              </a:ext>
            </a:extLst>
          </p:cNvPr>
          <p:cNvSpPr txBox="1">
            <a:spLocks/>
          </p:cNvSpPr>
          <p:nvPr/>
        </p:nvSpPr>
        <p:spPr>
          <a:xfrm>
            <a:off x="1020415" y="3527889"/>
            <a:ext cx="4669185" cy="151147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endParaRPr lang="en-US" dirty="0"/>
          </a:p>
        </p:txBody>
      </p:sp>
      <p:pic>
        <p:nvPicPr>
          <p:cNvPr id="3" name="Picture 2">
            <a:extLst>
              <a:ext uri="{FF2B5EF4-FFF2-40B4-BE49-F238E27FC236}">
                <a16:creationId xmlns:a16="http://schemas.microsoft.com/office/drawing/2014/main" id="{4C0C3B84-57B9-263F-51EE-BD009F86E6AE}"/>
              </a:ext>
            </a:extLst>
          </p:cNvPr>
          <p:cNvPicPr>
            <a:picLocks noChangeAspect="1"/>
          </p:cNvPicPr>
          <p:nvPr/>
        </p:nvPicPr>
        <p:blipFill rotWithShape="1">
          <a:blip r:embed="rId2"/>
          <a:srcRect b="1657"/>
          <a:stretch/>
        </p:blipFill>
        <p:spPr>
          <a:xfrm>
            <a:off x="783339" y="1479945"/>
            <a:ext cx="10625322" cy="4290935"/>
          </a:xfrm>
          <a:prstGeom prst="rect">
            <a:avLst/>
          </a:prstGeom>
        </p:spPr>
      </p:pic>
    </p:spTree>
    <p:extLst>
      <p:ext uri="{BB962C8B-B14F-4D97-AF65-F5344CB8AC3E}">
        <p14:creationId xmlns:p14="http://schemas.microsoft.com/office/powerpoint/2010/main" val="34127804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6BEF272-C0C9-C0FF-1711-0969D9403A76}"/>
              </a:ext>
            </a:extLst>
          </p:cNvPr>
          <p:cNvSpPr>
            <a:spLocks noGrp="1"/>
          </p:cNvSpPr>
          <p:nvPr>
            <p:ph idx="1"/>
          </p:nvPr>
        </p:nvSpPr>
        <p:spPr>
          <a:xfrm>
            <a:off x="1680816" y="723729"/>
            <a:ext cx="2860703" cy="596122"/>
          </a:xfrm>
        </p:spPr>
        <p:txBody>
          <a:bodyPr>
            <a:normAutofit fontScale="85000" lnSpcReduction="10000"/>
          </a:bodyPr>
          <a:lstStyle/>
          <a:p>
            <a:r>
              <a:rPr lang="en-US" sz="2800" dirty="0"/>
              <a:t>Regression Tree</a:t>
            </a:r>
            <a:endParaRPr lang="en-US" dirty="0"/>
          </a:p>
        </p:txBody>
      </p:sp>
      <p:sp>
        <p:nvSpPr>
          <p:cNvPr id="5" name="Content Placeholder 3">
            <a:extLst>
              <a:ext uri="{FF2B5EF4-FFF2-40B4-BE49-F238E27FC236}">
                <a16:creationId xmlns:a16="http://schemas.microsoft.com/office/drawing/2014/main" id="{A1450B90-FF4B-BB5C-40C2-6348D49EE39A}"/>
              </a:ext>
            </a:extLst>
          </p:cNvPr>
          <p:cNvSpPr txBox="1">
            <a:spLocks/>
          </p:cNvSpPr>
          <p:nvPr/>
        </p:nvSpPr>
        <p:spPr>
          <a:xfrm>
            <a:off x="1020415" y="3527889"/>
            <a:ext cx="4669185" cy="151147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endParaRPr lang="en-US" dirty="0"/>
          </a:p>
        </p:txBody>
      </p:sp>
      <p:pic>
        <p:nvPicPr>
          <p:cNvPr id="8" name="Picture 7">
            <a:extLst>
              <a:ext uri="{FF2B5EF4-FFF2-40B4-BE49-F238E27FC236}">
                <a16:creationId xmlns:a16="http://schemas.microsoft.com/office/drawing/2014/main" id="{C01AD2EF-FED9-9719-F602-A6A404B92414}"/>
              </a:ext>
            </a:extLst>
          </p:cNvPr>
          <p:cNvPicPr>
            <a:picLocks noChangeAspect="1"/>
          </p:cNvPicPr>
          <p:nvPr/>
        </p:nvPicPr>
        <p:blipFill>
          <a:blip r:embed="rId2"/>
          <a:stretch>
            <a:fillRect/>
          </a:stretch>
        </p:blipFill>
        <p:spPr>
          <a:xfrm>
            <a:off x="5658508" y="1319852"/>
            <a:ext cx="6416854" cy="4814420"/>
          </a:xfrm>
          <a:prstGeom prst="rect">
            <a:avLst/>
          </a:prstGeom>
        </p:spPr>
      </p:pic>
      <p:pic>
        <p:nvPicPr>
          <p:cNvPr id="6" name="Picture 5">
            <a:extLst>
              <a:ext uri="{FF2B5EF4-FFF2-40B4-BE49-F238E27FC236}">
                <a16:creationId xmlns:a16="http://schemas.microsoft.com/office/drawing/2014/main" id="{8EE02C76-BB0C-2A4E-02E0-50629D40034C}"/>
              </a:ext>
            </a:extLst>
          </p:cNvPr>
          <p:cNvPicPr>
            <a:picLocks noChangeAspect="1"/>
          </p:cNvPicPr>
          <p:nvPr/>
        </p:nvPicPr>
        <p:blipFill>
          <a:blip r:embed="rId3"/>
          <a:stretch>
            <a:fillRect/>
          </a:stretch>
        </p:blipFill>
        <p:spPr>
          <a:xfrm>
            <a:off x="201359" y="1319850"/>
            <a:ext cx="5816813" cy="4814419"/>
          </a:xfrm>
          <a:prstGeom prst="rect">
            <a:avLst/>
          </a:prstGeom>
        </p:spPr>
      </p:pic>
    </p:spTree>
    <p:extLst>
      <p:ext uri="{BB962C8B-B14F-4D97-AF65-F5344CB8AC3E}">
        <p14:creationId xmlns:p14="http://schemas.microsoft.com/office/powerpoint/2010/main" val="27419688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401" y="624110"/>
            <a:ext cx="10717211" cy="1280890"/>
          </a:xfrm>
        </p:spPr>
        <p:txBody>
          <a:bodyPr/>
          <a:lstStyle/>
          <a:p>
            <a:pPr algn="ctr"/>
            <a:r>
              <a:rPr lang="en-US" dirty="0"/>
              <a:t>Decision Tree</a:t>
            </a:r>
          </a:p>
        </p:txBody>
      </p:sp>
      <p:sp>
        <p:nvSpPr>
          <p:cNvPr id="7" name="TextBox 6">
            <a:extLst>
              <a:ext uri="{FF2B5EF4-FFF2-40B4-BE49-F238E27FC236}">
                <a16:creationId xmlns:a16="http://schemas.microsoft.com/office/drawing/2014/main" id="{5F9C0228-7B60-E675-94F3-B52138DE029D}"/>
              </a:ext>
            </a:extLst>
          </p:cNvPr>
          <p:cNvSpPr txBox="1"/>
          <p:nvPr/>
        </p:nvSpPr>
        <p:spPr>
          <a:xfrm>
            <a:off x="2089116" y="1248375"/>
            <a:ext cx="2803456" cy="461665"/>
          </a:xfrm>
          <a:prstGeom prst="rect">
            <a:avLst/>
          </a:prstGeom>
          <a:noFill/>
        </p:spPr>
        <p:txBody>
          <a:bodyPr wrap="square" rtlCol="0">
            <a:spAutoFit/>
          </a:bodyPr>
          <a:lstStyle/>
          <a:p>
            <a:pPr algn="ctr"/>
            <a:r>
              <a:rPr lang="en-US" sz="2400" dirty="0">
                <a:solidFill>
                  <a:srgbClr val="FF0000"/>
                </a:solidFill>
              </a:rPr>
              <a:t>Advantages</a:t>
            </a:r>
          </a:p>
        </p:txBody>
      </p:sp>
      <p:sp>
        <p:nvSpPr>
          <p:cNvPr id="8" name="TextBox 7">
            <a:extLst>
              <a:ext uri="{FF2B5EF4-FFF2-40B4-BE49-F238E27FC236}">
                <a16:creationId xmlns:a16="http://schemas.microsoft.com/office/drawing/2014/main" id="{44B65D59-BA24-E5E0-7860-DF8713D8D821}"/>
              </a:ext>
            </a:extLst>
          </p:cNvPr>
          <p:cNvSpPr txBox="1"/>
          <p:nvPr/>
        </p:nvSpPr>
        <p:spPr>
          <a:xfrm>
            <a:off x="687388" y="1855446"/>
            <a:ext cx="3747277" cy="369332"/>
          </a:xfrm>
          <a:prstGeom prst="rect">
            <a:avLst/>
          </a:prstGeom>
          <a:noFill/>
        </p:spPr>
        <p:txBody>
          <a:bodyPr wrap="square" rtlCol="0">
            <a:spAutoFit/>
          </a:bodyPr>
          <a:lstStyle/>
          <a:p>
            <a:r>
              <a:rPr lang="en-US" dirty="0"/>
              <a:t>Easy to visualize and interpret</a:t>
            </a:r>
          </a:p>
        </p:txBody>
      </p:sp>
      <p:sp>
        <p:nvSpPr>
          <p:cNvPr id="5" name="TextBox 4">
            <a:extLst>
              <a:ext uri="{FF2B5EF4-FFF2-40B4-BE49-F238E27FC236}">
                <a16:creationId xmlns:a16="http://schemas.microsoft.com/office/drawing/2014/main" id="{46614371-DE1D-7FC6-B067-B0492C99D2AF}"/>
              </a:ext>
            </a:extLst>
          </p:cNvPr>
          <p:cNvSpPr txBox="1"/>
          <p:nvPr/>
        </p:nvSpPr>
        <p:spPr>
          <a:xfrm>
            <a:off x="7299430" y="1264555"/>
            <a:ext cx="4390310" cy="461665"/>
          </a:xfrm>
          <a:prstGeom prst="rect">
            <a:avLst/>
          </a:prstGeom>
          <a:noFill/>
        </p:spPr>
        <p:txBody>
          <a:bodyPr wrap="square">
            <a:spAutoFit/>
          </a:bodyPr>
          <a:lstStyle/>
          <a:p>
            <a:pPr algn="ctr"/>
            <a:r>
              <a:rPr lang="en-US" sz="2400" dirty="0">
                <a:solidFill>
                  <a:srgbClr val="FF0000"/>
                </a:solidFill>
              </a:rPr>
              <a:t>Disadvantages</a:t>
            </a:r>
            <a:endParaRPr lang="en-US" sz="2400" dirty="0"/>
          </a:p>
        </p:txBody>
      </p:sp>
      <p:sp>
        <p:nvSpPr>
          <p:cNvPr id="6" name="TextBox 5">
            <a:extLst>
              <a:ext uri="{FF2B5EF4-FFF2-40B4-BE49-F238E27FC236}">
                <a16:creationId xmlns:a16="http://schemas.microsoft.com/office/drawing/2014/main" id="{6576543A-8AF6-63CA-BE68-E5404DD92899}"/>
              </a:ext>
            </a:extLst>
          </p:cNvPr>
          <p:cNvSpPr txBox="1"/>
          <p:nvPr/>
        </p:nvSpPr>
        <p:spPr>
          <a:xfrm>
            <a:off x="687387" y="2797152"/>
            <a:ext cx="3747277" cy="369332"/>
          </a:xfrm>
          <a:prstGeom prst="rect">
            <a:avLst/>
          </a:prstGeom>
          <a:noFill/>
        </p:spPr>
        <p:txBody>
          <a:bodyPr wrap="square" rtlCol="0">
            <a:spAutoFit/>
          </a:bodyPr>
          <a:lstStyle/>
          <a:p>
            <a:r>
              <a:rPr lang="en-US" dirty="0"/>
              <a:t>Useful in data exploration</a:t>
            </a:r>
          </a:p>
        </p:txBody>
      </p:sp>
      <p:sp>
        <p:nvSpPr>
          <p:cNvPr id="9" name="TextBox 8">
            <a:extLst>
              <a:ext uri="{FF2B5EF4-FFF2-40B4-BE49-F238E27FC236}">
                <a16:creationId xmlns:a16="http://schemas.microsoft.com/office/drawing/2014/main" id="{D8DE5CF1-262C-D882-AE0B-AD1ADCBA1BA4}"/>
              </a:ext>
            </a:extLst>
          </p:cNvPr>
          <p:cNvSpPr txBox="1"/>
          <p:nvPr/>
        </p:nvSpPr>
        <p:spPr>
          <a:xfrm>
            <a:off x="787401" y="3826629"/>
            <a:ext cx="3747277" cy="369332"/>
          </a:xfrm>
          <a:prstGeom prst="rect">
            <a:avLst/>
          </a:prstGeom>
          <a:noFill/>
        </p:spPr>
        <p:txBody>
          <a:bodyPr wrap="square" rtlCol="0">
            <a:spAutoFit/>
          </a:bodyPr>
          <a:lstStyle/>
          <a:p>
            <a:r>
              <a:rPr lang="en-US" dirty="0"/>
              <a:t>Less data cleaning required</a:t>
            </a:r>
          </a:p>
        </p:txBody>
      </p:sp>
      <p:sp>
        <p:nvSpPr>
          <p:cNvPr id="10" name="TextBox 9">
            <a:extLst>
              <a:ext uri="{FF2B5EF4-FFF2-40B4-BE49-F238E27FC236}">
                <a16:creationId xmlns:a16="http://schemas.microsoft.com/office/drawing/2014/main" id="{6928F818-08BB-5737-DA51-891DB26A7219}"/>
              </a:ext>
            </a:extLst>
          </p:cNvPr>
          <p:cNvSpPr txBox="1"/>
          <p:nvPr/>
        </p:nvSpPr>
        <p:spPr>
          <a:xfrm>
            <a:off x="787401" y="4768335"/>
            <a:ext cx="5622730" cy="646331"/>
          </a:xfrm>
          <a:prstGeom prst="rect">
            <a:avLst/>
          </a:prstGeom>
          <a:noFill/>
        </p:spPr>
        <p:txBody>
          <a:bodyPr wrap="square" rtlCol="0">
            <a:spAutoFit/>
          </a:bodyPr>
          <a:lstStyle/>
          <a:p>
            <a:r>
              <a:rPr lang="en-US" dirty="0"/>
              <a:t>The data type is not a constraint:</a:t>
            </a:r>
          </a:p>
          <a:p>
            <a:r>
              <a:rPr lang="en-US" dirty="0"/>
              <a:t>It can handle both categorical and numerical</a:t>
            </a:r>
          </a:p>
        </p:txBody>
      </p:sp>
      <p:sp>
        <p:nvSpPr>
          <p:cNvPr id="11" name="TextBox 10">
            <a:extLst>
              <a:ext uri="{FF2B5EF4-FFF2-40B4-BE49-F238E27FC236}">
                <a16:creationId xmlns:a16="http://schemas.microsoft.com/office/drawing/2014/main" id="{76443837-EA1C-2D86-D542-A41C07BF977B}"/>
              </a:ext>
            </a:extLst>
          </p:cNvPr>
          <p:cNvSpPr txBox="1"/>
          <p:nvPr/>
        </p:nvSpPr>
        <p:spPr>
          <a:xfrm>
            <a:off x="7620946" y="1855446"/>
            <a:ext cx="3747277" cy="369332"/>
          </a:xfrm>
          <a:prstGeom prst="rect">
            <a:avLst/>
          </a:prstGeom>
          <a:noFill/>
        </p:spPr>
        <p:txBody>
          <a:bodyPr wrap="square" rtlCol="0">
            <a:spAutoFit/>
          </a:bodyPr>
          <a:lstStyle/>
          <a:p>
            <a:r>
              <a:rPr lang="en-US" dirty="0"/>
              <a:t>Overfitting</a:t>
            </a:r>
          </a:p>
        </p:txBody>
      </p:sp>
      <p:sp>
        <p:nvSpPr>
          <p:cNvPr id="12" name="TextBox 11">
            <a:extLst>
              <a:ext uri="{FF2B5EF4-FFF2-40B4-BE49-F238E27FC236}">
                <a16:creationId xmlns:a16="http://schemas.microsoft.com/office/drawing/2014/main" id="{C7955F9C-3D09-52A1-6A15-E899C073C9A7}"/>
              </a:ext>
            </a:extLst>
          </p:cNvPr>
          <p:cNvSpPr txBox="1"/>
          <p:nvPr/>
        </p:nvSpPr>
        <p:spPr>
          <a:xfrm>
            <a:off x="7620946" y="2658652"/>
            <a:ext cx="4068794" cy="369332"/>
          </a:xfrm>
          <a:prstGeom prst="rect">
            <a:avLst/>
          </a:prstGeom>
          <a:noFill/>
        </p:spPr>
        <p:txBody>
          <a:bodyPr wrap="square" rtlCol="0">
            <a:spAutoFit/>
          </a:bodyPr>
          <a:lstStyle/>
          <a:p>
            <a:r>
              <a:rPr lang="en-US" dirty="0"/>
              <a:t>Not exact fit for continuous data</a:t>
            </a:r>
          </a:p>
        </p:txBody>
      </p:sp>
    </p:spTree>
    <p:extLst>
      <p:ext uri="{BB962C8B-B14F-4D97-AF65-F5344CB8AC3E}">
        <p14:creationId xmlns:p14="http://schemas.microsoft.com/office/powerpoint/2010/main" val="16814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6" grpId="0"/>
      <p:bldP spid="9" grpId="0"/>
      <p:bldP spid="10" grpId="0"/>
      <p:bldP spid="11" grpId="0"/>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6D857-8FC4-1DD9-1CDB-48B6851F6BF9}"/>
              </a:ext>
            </a:extLst>
          </p:cNvPr>
          <p:cNvSpPr>
            <a:spLocks noGrp="1"/>
          </p:cNvSpPr>
          <p:nvPr>
            <p:ph type="title"/>
          </p:nvPr>
        </p:nvSpPr>
        <p:spPr>
          <a:xfrm>
            <a:off x="914401" y="624110"/>
            <a:ext cx="10590212" cy="568586"/>
          </a:xfrm>
        </p:spPr>
        <p:txBody>
          <a:bodyPr>
            <a:normAutofit fontScale="90000"/>
          </a:bodyPr>
          <a:lstStyle/>
          <a:p>
            <a:pPr algn="ctr"/>
            <a:r>
              <a:rPr lang="en-US" dirty="0"/>
              <a:t>Chapter 2</a:t>
            </a:r>
          </a:p>
        </p:txBody>
      </p:sp>
      <p:sp>
        <p:nvSpPr>
          <p:cNvPr id="3" name="Content Placeholder 2">
            <a:extLst>
              <a:ext uri="{FF2B5EF4-FFF2-40B4-BE49-F238E27FC236}">
                <a16:creationId xmlns:a16="http://schemas.microsoft.com/office/drawing/2014/main" id="{9D4AA682-D70A-16E6-39A1-D78FB84926F1}"/>
              </a:ext>
            </a:extLst>
          </p:cNvPr>
          <p:cNvSpPr>
            <a:spLocks noGrp="1"/>
          </p:cNvSpPr>
          <p:nvPr>
            <p:ph idx="1"/>
          </p:nvPr>
        </p:nvSpPr>
        <p:spPr>
          <a:xfrm>
            <a:off x="675861" y="1583636"/>
            <a:ext cx="10828751" cy="3420984"/>
          </a:xfrm>
        </p:spPr>
        <p:txBody>
          <a:bodyPr/>
          <a:lstStyle/>
          <a:p>
            <a:r>
              <a:rPr lang="en-US" dirty="0"/>
              <a:t>Problem addressed : </a:t>
            </a:r>
            <a:r>
              <a:rPr lang="en-US" sz="1800" dirty="0">
                <a:effectLst/>
                <a:ea typeface="Times New Roman" panose="02020603050405020304" pitchFamily="18" charset="0"/>
              </a:rPr>
              <a:t>The goal is to predict whether a passenger is likely to cancel their flight or not based on various features available in the dataset. This problem is of significant importance to airline companies as it can help them understand customer behavior and optimize their operations accordingly.</a:t>
            </a:r>
          </a:p>
          <a:p>
            <a:r>
              <a:rPr lang="en-US" dirty="0"/>
              <a:t>Data Processing : Data preprocessing techniques used include: deleting useless columns, handling null values, encoding categorical data, normalization, splitting data, and handling class imbalance.</a:t>
            </a:r>
            <a:endParaRPr lang="vi-VN" dirty="0"/>
          </a:p>
          <a:p>
            <a:r>
              <a:rPr lang="en-US" dirty="0"/>
              <a:t>Models built and compared include: KNN, Logistic Regression, Decision Tree, Naive Bayes, and </a:t>
            </a:r>
            <a:r>
              <a:rPr lang="en-US" dirty="0" err="1"/>
              <a:t>XGBoost</a:t>
            </a:r>
            <a:r>
              <a:rPr lang="en-US" dirty="0"/>
              <a:t>.</a:t>
            </a:r>
            <a:endParaRPr lang="vi-VN" dirty="0"/>
          </a:p>
          <a:p>
            <a:pPr lvl="2">
              <a:buFont typeface="Wingdings" panose="05000000000000000000" pitchFamily="2" charset="2"/>
              <a:buChar char="Ø"/>
            </a:pPr>
            <a:endParaRPr lang="vi-VN" dirty="0"/>
          </a:p>
          <a:p>
            <a:pPr lvl="2">
              <a:buFont typeface="Wingdings" panose="05000000000000000000" pitchFamily="2" charset="2"/>
              <a:buChar char="Ø"/>
            </a:pPr>
            <a:endParaRPr lang="en-US" dirty="0"/>
          </a:p>
          <a:p>
            <a:pPr lvl="2"/>
            <a:endParaRPr lang="en-US" dirty="0"/>
          </a:p>
        </p:txBody>
      </p:sp>
    </p:spTree>
    <p:extLst>
      <p:ext uri="{BB962C8B-B14F-4D97-AF65-F5344CB8AC3E}">
        <p14:creationId xmlns:p14="http://schemas.microsoft.com/office/powerpoint/2010/main" val="2794910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6D857-8FC4-1DD9-1CDB-48B6851F6BF9}"/>
              </a:ext>
            </a:extLst>
          </p:cNvPr>
          <p:cNvSpPr>
            <a:spLocks noGrp="1"/>
          </p:cNvSpPr>
          <p:nvPr>
            <p:ph type="title"/>
          </p:nvPr>
        </p:nvSpPr>
        <p:spPr>
          <a:xfrm>
            <a:off x="914401" y="624110"/>
            <a:ext cx="10590212" cy="568586"/>
          </a:xfrm>
        </p:spPr>
        <p:txBody>
          <a:bodyPr>
            <a:normAutofit fontScale="90000"/>
          </a:bodyPr>
          <a:lstStyle/>
          <a:p>
            <a:pPr algn="ctr"/>
            <a:r>
              <a:rPr lang="en-US" dirty="0"/>
              <a:t>Chapter 2: Feature Selection</a:t>
            </a:r>
          </a:p>
        </p:txBody>
      </p:sp>
      <p:sp>
        <p:nvSpPr>
          <p:cNvPr id="3" name="Content Placeholder 2">
            <a:extLst>
              <a:ext uri="{FF2B5EF4-FFF2-40B4-BE49-F238E27FC236}">
                <a16:creationId xmlns:a16="http://schemas.microsoft.com/office/drawing/2014/main" id="{9D4AA682-D70A-16E6-39A1-D78FB84926F1}"/>
              </a:ext>
            </a:extLst>
          </p:cNvPr>
          <p:cNvSpPr>
            <a:spLocks noGrp="1"/>
          </p:cNvSpPr>
          <p:nvPr>
            <p:ph idx="1"/>
          </p:nvPr>
        </p:nvSpPr>
        <p:spPr>
          <a:xfrm>
            <a:off x="675861" y="1583635"/>
            <a:ext cx="6219461" cy="4327587"/>
          </a:xfrm>
        </p:spPr>
        <p:txBody>
          <a:bodyPr/>
          <a:lstStyle/>
          <a:p>
            <a:pPr marL="0" marR="0" indent="457200" algn="just">
              <a:lnSpc>
                <a:spcPct val="15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Feature selection models are of two types:</a:t>
            </a:r>
          </a:p>
          <a:p>
            <a:pPr marL="342900" marR="0" lvl="0" indent="-342900" algn="just">
              <a:lnSpc>
                <a:spcPct val="150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Supervised Models: Supervised feature selection refers to the method which uses the output label class for feature selection. They use the target variables to identify the variables which can increase the efficiency of the model</a:t>
            </a:r>
          </a:p>
          <a:p>
            <a:pPr marL="342900" marR="0" lvl="0" indent="-342900" algn="just">
              <a:lnSpc>
                <a:spcPct val="150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Unsupervised Models: Unsupervised feature selection refers to the method which does not need the output label class for feature selection. Using them for </a:t>
            </a:r>
            <a:r>
              <a:rPr lang="en-US" sz="1800" dirty="0" err="1">
                <a:effectLst/>
                <a:latin typeface="Times New Roman" panose="02020603050405020304" pitchFamily="18" charset="0"/>
                <a:ea typeface="Times New Roman" panose="02020603050405020304" pitchFamily="18" charset="0"/>
              </a:rPr>
              <a:t>unlabelled</a:t>
            </a:r>
            <a:r>
              <a:rPr lang="en-US" sz="1800" dirty="0">
                <a:effectLst/>
                <a:latin typeface="Times New Roman" panose="02020603050405020304" pitchFamily="18" charset="0"/>
                <a:ea typeface="Times New Roman" panose="02020603050405020304" pitchFamily="18" charset="0"/>
              </a:rPr>
              <a:t> data.</a:t>
            </a:r>
            <a:endParaRPr lang="en-US" dirty="0"/>
          </a:p>
          <a:p>
            <a:pPr lvl="2"/>
            <a:endParaRPr lang="en-US" dirty="0"/>
          </a:p>
        </p:txBody>
      </p:sp>
      <p:pic>
        <p:nvPicPr>
          <p:cNvPr id="4" name="Picture 3">
            <a:extLst>
              <a:ext uri="{FF2B5EF4-FFF2-40B4-BE49-F238E27FC236}">
                <a16:creationId xmlns:a16="http://schemas.microsoft.com/office/drawing/2014/main" id="{3D4E999A-B3DB-CC36-4752-C024D43BE67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95322" y="2090058"/>
            <a:ext cx="5250821" cy="2392642"/>
          </a:xfrm>
          <a:prstGeom prst="rect">
            <a:avLst/>
          </a:prstGeom>
          <a:noFill/>
        </p:spPr>
      </p:pic>
    </p:spTree>
    <p:extLst>
      <p:ext uri="{BB962C8B-B14F-4D97-AF65-F5344CB8AC3E}">
        <p14:creationId xmlns:p14="http://schemas.microsoft.com/office/powerpoint/2010/main" val="15275828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6D857-8FC4-1DD9-1CDB-48B6851F6BF9}"/>
              </a:ext>
            </a:extLst>
          </p:cNvPr>
          <p:cNvSpPr>
            <a:spLocks noGrp="1"/>
          </p:cNvSpPr>
          <p:nvPr>
            <p:ph type="title"/>
          </p:nvPr>
        </p:nvSpPr>
        <p:spPr>
          <a:xfrm>
            <a:off x="914401" y="624110"/>
            <a:ext cx="10590212" cy="568586"/>
          </a:xfrm>
        </p:spPr>
        <p:txBody>
          <a:bodyPr>
            <a:normAutofit fontScale="90000"/>
          </a:bodyPr>
          <a:lstStyle/>
          <a:p>
            <a:pPr algn="ctr"/>
            <a:r>
              <a:rPr lang="en-US" dirty="0"/>
              <a:t>Filter Method</a:t>
            </a:r>
          </a:p>
        </p:txBody>
      </p:sp>
      <p:sp>
        <p:nvSpPr>
          <p:cNvPr id="3" name="Content Placeholder 2">
            <a:extLst>
              <a:ext uri="{FF2B5EF4-FFF2-40B4-BE49-F238E27FC236}">
                <a16:creationId xmlns:a16="http://schemas.microsoft.com/office/drawing/2014/main" id="{9D4AA682-D70A-16E6-39A1-D78FB84926F1}"/>
              </a:ext>
            </a:extLst>
          </p:cNvPr>
          <p:cNvSpPr>
            <a:spLocks noGrp="1"/>
          </p:cNvSpPr>
          <p:nvPr>
            <p:ph idx="1"/>
          </p:nvPr>
        </p:nvSpPr>
        <p:spPr>
          <a:xfrm>
            <a:off x="815819" y="2303958"/>
            <a:ext cx="6294107" cy="3266417"/>
          </a:xfrm>
        </p:spPr>
        <p:txBody>
          <a:bodyPr/>
          <a:lstStyle/>
          <a:p>
            <a:pPr marL="0" marR="0" indent="457200" algn="just">
              <a:lnSpc>
                <a:spcPct val="15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features are dropped based on their relation to the output, or how they are correlating to the output. Using correlation to check if the features are positively or negatively correlated to the output labels and drop features accordingly</a:t>
            </a:r>
          </a:p>
        </p:txBody>
      </p:sp>
      <p:pic>
        <p:nvPicPr>
          <p:cNvPr id="5" name="Picture 4">
            <a:extLst>
              <a:ext uri="{FF2B5EF4-FFF2-40B4-BE49-F238E27FC236}">
                <a16:creationId xmlns:a16="http://schemas.microsoft.com/office/drawing/2014/main" id="{6CEF187B-B178-FAF6-26A2-BCEC4306F3F4}"/>
              </a:ext>
            </a:extLst>
          </p:cNvPr>
          <p:cNvPicPr>
            <a:picLocks noChangeAspect="1"/>
          </p:cNvPicPr>
          <p:nvPr/>
        </p:nvPicPr>
        <p:blipFill rotWithShape="1">
          <a:blip r:embed="rId2">
            <a:extLst>
              <a:ext uri="{28A0092B-C50C-407E-A947-70E740481C1C}">
                <a14:useLocalDpi xmlns:a14="http://schemas.microsoft.com/office/drawing/2010/main" val="0"/>
              </a:ext>
            </a:extLst>
          </a:blip>
          <a:srcRect l="2433" t="1689" r="7232" b="1312"/>
          <a:stretch/>
        </p:blipFill>
        <p:spPr bwMode="auto">
          <a:xfrm>
            <a:off x="7884366" y="1987420"/>
            <a:ext cx="2887617" cy="3582955"/>
          </a:xfrm>
          <a:prstGeom prst="rect">
            <a:avLst/>
          </a:prstGeom>
          <a:noFill/>
        </p:spPr>
      </p:pic>
    </p:spTree>
    <p:extLst>
      <p:ext uri="{BB962C8B-B14F-4D97-AF65-F5344CB8AC3E}">
        <p14:creationId xmlns:p14="http://schemas.microsoft.com/office/powerpoint/2010/main" val="39601568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6D857-8FC4-1DD9-1CDB-48B6851F6BF9}"/>
              </a:ext>
            </a:extLst>
          </p:cNvPr>
          <p:cNvSpPr>
            <a:spLocks noGrp="1"/>
          </p:cNvSpPr>
          <p:nvPr>
            <p:ph type="title"/>
          </p:nvPr>
        </p:nvSpPr>
        <p:spPr>
          <a:xfrm>
            <a:off x="914401" y="624110"/>
            <a:ext cx="10590212" cy="568586"/>
          </a:xfrm>
        </p:spPr>
        <p:txBody>
          <a:bodyPr>
            <a:normAutofit fontScale="90000"/>
          </a:bodyPr>
          <a:lstStyle/>
          <a:p>
            <a:pPr algn="ctr"/>
            <a:r>
              <a:rPr lang="en-US" dirty="0"/>
              <a:t>Wrapper Method</a:t>
            </a:r>
          </a:p>
        </p:txBody>
      </p:sp>
      <p:sp>
        <p:nvSpPr>
          <p:cNvPr id="3" name="Content Placeholder 2">
            <a:extLst>
              <a:ext uri="{FF2B5EF4-FFF2-40B4-BE49-F238E27FC236}">
                <a16:creationId xmlns:a16="http://schemas.microsoft.com/office/drawing/2014/main" id="{9D4AA682-D70A-16E6-39A1-D78FB84926F1}"/>
              </a:ext>
            </a:extLst>
          </p:cNvPr>
          <p:cNvSpPr>
            <a:spLocks noGrp="1"/>
          </p:cNvSpPr>
          <p:nvPr>
            <p:ph idx="1"/>
          </p:nvPr>
        </p:nvSpPr>
        <p:spPr>
          <a:xfrm>
            <a:off x="815819" y="2303958"/>
            <a:ext cx="6294107" cy="3266417"/>
          </a:xfrm>
        </p:spPr>
        <p:txBody>
          <a:bodyPr/>
          <a:lstStyle/>
          <a:p>
            <a:pPr marL="0" marR="0" indent="457200" algn="just">
              <a:lnSpc>
                <a:spcPct val="15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Split our data into subsets and train a model using this. Based on the output of the model, we add and subtract features and train the model again</a:t>
            </a:r>
          </a:p>
        </p:txBody>
      </p:sp>
      <p:pic>
        <p:nvPicPr>
          <p:cNvPr id="4" name="Picture 3">
            <a:extLst>
              <a:ext uri="{FF2B5EF4-FFF2-40B4-BE49-F238E27FC236}">
                <a16:creationId xmlns:a16="http://schemas.microsoft.com/office/drawing/2014/main" id="{25D6CC79-D45B-F873-F35A-CB91E38290E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31200" y="1711304"/>
            <a:ext cx="2727649" cy="3435391"/>
          </a:xfrm>
          <a:prstGeom prst="rect">
            <a:avLst/>
          </a:prstGeom>
          <a:noFill/>
        </p:spPr>
      </p:pic>
    </p:spTree>
    <p:extLst>
      <p:ext uri="{BB962C8B-B14F-4D97-AF65-F5344CB8AC3E}">
        <p14:creationId xmlns:p14="http://schemas.microsoft.com/office/powerpoint/2010/main" val="13593873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6D857-8FC4-1DD9-1CDB-48B6851F6BF9}"/>
              </a:ext>
            </a:extLst>
          </p:cNvPr>
          <p:cNvSpPr>
            <a:spLocks noGrp="1"/>
          </p:cNvSpPr>
          <p:nvPr>
            <p:ph type="title"/>
          </p:nvPr>
        </p:nvSpPr>
        <p:spPr>
          <a:xfrm>
            <a:off x="914401" y="624110"/>
            <a:ext cx="10590212" cy="568586"/>
          </a:xfrm>
        </p:spPr>
        <p:txBody>
          <a:bodyPr>
            <a:normAutofit fontScale="90000"/>
          </a:bodyPr>
          <a:lstStyle/>
          <a:p>
            <a:pPr algn="ctr"/>
            <a:r>
              <a:rPr lang="en-US" dirty="0"/>
              <a:t>Filter Method</a:t>
            </a:r>
          </a:p>
        </p:txBody>
      </p:sp>
      <p:sp>
        <p:nvSpPr>
          <p:cNvPr id="3" name="Content Placeholder 2">
            <a:extLst>
              <a:ext uri="{FF2B5EF4-FFF2-40B4-BE49-F238E27FC236}">
                <a16:creationId xmlns:a16="http://schemas.microsoft.com/office/drawing/2014/main" id="{9D4AA682-D70A-16E6-39A1-D78FB84926F1}"/>
              </a:ext>
            </a:extLst>
          </p:cNvPr>
          <p:cNvSpPr>
            <a:spLocks noGrp="1"/>
          </p:cNvSpPr>
          <p:nvPr>
            <p:ph idx="1"/>
          </p:nvPr>
        </p:nvSpPr>
        <p:spPr>
          <a:xfrm>
            <a:off x="815819" y="2303958"/>
            <a:ext cx="6732646" cy="3266417"/>
          </a:xfrm>
        </p:spPr>
        <p:txBody>
          <a:bodyPr/>
          <a:lstStyle/>
          <a:p>
            <a:pPr marL="0" marR="0" indent="457200" algn="just">
              <a:lnSpc>
                <a:spcPct val="15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Combines the qualities of both the Filter and Wrapper method to create the best subset.</a:t>
            </a:r>
          </a:p>
          <a:p>
            <a:pPr marL="0" indent="457200" algn="just">
              <a:lnSpc>
                <a:spcPct val="150000"/>
              </a:lnSpc>
              <a:spcBef>
                <a:spcPts val="0"/>
              </a:spcBef>
            </a:pPr>
            <a:r>
              <a:rPr lang="en-US" sz="1800" dirty="0">
                <a:effectLst/>
                <a:latin typeface="Times New Roman" panose="02020603050405020304" pitchFamily="18" charset="0"/>
                <a:ea typeface="Times New Roman" panose="02020603050405020304" pitchFamily="18" charset="0"/>
              </a:rPr>
              <a:t>Method takes care of the machine training iterative process while maintaining the computation cost to be minimum. </a:t>
            </a:r>
            <a:r>
              <a:rPr lang="en-US" sz="1800" dirty="0" err="1">
                <a:effectLst/>
                <a:latin typeface="Times New Roman" panose="02020603050405020304" pitchFamily="18" charset="0"/>
                <a:ea typeface="Times New Roman" panose="02020603050405020304" pitchFamily="18" charset="0"/>
              </a:rPr>
              <a:t>Eg</a:t>
            </a:r>
            <a:r>
              <a:rPr lang="en-US" sz="1800" dirty="0">
                <a:effectLst/>
                <a:latin typeface="Times New Roman" panose="02020603050405020304" pitchFamily="18" charset="0"/>
                <a:ea typeface="Times New Roman" panose="02020603050405020304" pitchFamily="18" charset="0"/>
              </a:rPr>
              <a:t>: Lasso and Ridge Regression.</a:t>
            </a:r>
          </a:p>
        </p:txBody>
      </p:sp>
      <p:pic>
        <p:nvPicPr>
          <p:cNvPr id="4" name="Picture 3">
            <a:extLst>
              <a:ext uri="{FF2B5EF4-FFF2-40B4-BE49-F238E27FC236}">
                <a16:creationId xmlns:a16="http://schemas.microsoft.com/office/drawing/2014/main" id="{F13A6E87-8FDA-B9EE-FCB6-1C656C7299A6}"/>
              </a:ext>
            </a:extLst>
          </p:cNvPr>
          <p:cNvPicPr>
            <a:picLocks noChangeAspect="1"/>
          </p:cNvPicPr>
          <p:nvPr/>
        </p:nvPicPr>
        <p:blipFill rotWithShape="1">
          <a:blip r:embed="rId2">
            <a:extLst>
              <a:ext uri="{28A0092B-C50C-407E-A947-70E740481C1C}">
                <a14:useLocalDpi xmlns:a14="http://schemas.microsoft.com/office/drawing/2010/main" val="0"/>
              </a:ext>
            </a:extLst>
          </a:blip>
          <a:srcRect r="5261"/>
          <a:stretch/>
        </p:blipFill>
        <p:spPr bwMode="auto">
          <a:xfrm>
            <a:off x="8070030" y="2082451"/>
            <a:ext cx="3434583" cy="3709429"/>
          </a:xfrm>
          <a:prstGeom prst="rect">
            <a:avLst/>
          </a:prstGeom>
          <a:noFill/>
        </p:spPr>
      </p:pic>
    </p:spTree>
    <p:extLst>
      <p:ext uri="{BB962C8B-B14F-4D97-AF65-F5344CB8AC3E}">
        <p14:creationId xmlns:p14="http://schemas.microsoft.com/office/powerpoint/2010/main" val="10374576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401" y="624110"/>
            <a:ext cx="10717211" cy="1064990"/>
          </a:xfrm>
        </p:spPr>
        <p:txBody>
          <a:bodyPr/>
          <a:lstStyle/>
          <a:p>
            <a:pPr algn="ctr"/>
            <a:r>
              <a:rPr lang="en-US" dirty="0"/>
              <a:t>Overfitting</a:t>
            </a:r>
          </a:p>
        </p:txBody>
      </p:sp>
      <p:sp>
        <p:nvSpPr>
          <p:cNvPr id="3" name="Content Placeholder 2"/>
          <p:cNvSpPr>
            <a:spLocks noGrp="1"/>
          </p:cNvSpPr>
          <p:nvPr>
            <p:ph idx="1"/>
          </p:nvPr>
        </p:nvSpPr>
        <p:spPr>
          <a:xfrm>
            <a:off x="787400" y="1968500"/>
            <a:ext cx="4673600" cy="4572000"/>
          </a:xfrm>
        </p:spPr>
        <p:txBody>
          <a:bodyPr>
            <a:normAutofit/>
          </a:bodyPr>
          <a:lstStyle/>
          <a:p>
            <a:r>
              <a:rPr lang="en-US" dirty="0"/>
              <a:t>Overfitting refers to a model which does not generalize well from observed data to unseen data. On the other hand the model performs perfectly on the training dataset , while fitting poorly on the testing dataset. </a:t>
            </a:r>
          </a:p>
          <a:p>
            <a:r>
              <a:rPr lang="en-US" dirty="0"/>
              <a:t>More in-depth explanation is that the model has difficulty predicting the testing dataset which is different from the training dataset. In other words , over-fitted models tend to remember all the data, including the noise on the training dataset , rather than learning the pattern of the data</a:t>
            </a:r>
          </a:p>
          <a:p>
            <a:pPr marL="0" indent="0">
              <a:buNone/>
            </a:pPr>
            <a:endParaRPr lang="en-US" dirty="0"/>
          </a:p>
        </p:txBody>
      </p:sp>
      <p:pic>
        <p:nvPicPr>
          <p:cNvPr id="6" name="Picture 5" descr="A graph with blue and orange lines&#10;&#10;Description automatically generated"/>
          <p:cNvPicPr/>
          <p:nvPr/>
        </p:nvPicPr>
        <p:blipFill>
          <a:blip r:embed="rId2">
            <a:extLst>
              <a:ext uri="{28A0092B-C50C-407E-A947-70E740481C1C}">
                <a14:useLocalDpi xmlns:a14="http://schemas.microsoft.com/office/drawing/2010/main" val="0"/>
              </a:ext>
            </a:extLst>
          </a:blip>
          <a:srcRect/>
          <a:stretch>
            <a:fillRect/>
          </a:stretch>
        </p:blipFill>
        <p:spPr bwMode="auto">
          <a:xfrm>
            <a:off x="6353175" y="1689100"/>
            <a:ext cx="4667250" cy="4718050"/>
          </a:xfrm>
          <a:prstGeom prst="rect">
            <a:avLst/>
          </a:prstGeom>
          <a:noFill/>
          <a:ln>
            <a:noFill/>
          </a:ln>
        </p:spPr>
      </p:pic>
    </p:spTree>
    <p:extLst>
      <p:ext uri="{BB962C8B-B14F-4D97-AF65-F5344CB8AC3E}">
        <p14:creationId xmlns:p14="http://schemas.microsoft.com/office/powerpoint/2010/main" val="657528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D3DCA-4FD2-8D9C-3512-9EDD752A056C}"/>
              </a:ext>
            </a:extLst>
          </p:cNvPr>
          <p:cNvSpPr>
            <a:spLocks noGrp="1"/>
          </p:cNvSpPr>
          <p:nvPr>
            <p:ph type="title"/>
          </p:nvPr>
        </p:nvSpPr>
        <p:spPr>
          <a:xfrm>
            <a:off x="787401" y="624110"/>
            <a:ext cx="10717211" cy="644251"/>
          </a:xfrm>
        </p:spPr>
        <p:txBody>
          <a:bodyPr/>
          <a:lstStyle/>
          <a:p>
            <a:pPr algn="ctr"/>
            <a:r>
              <a:rPr lang="en-US" dirty="0"/>
              <a:t>How Does the KNN Algorithm Work?</a:t>
            </a:r>
          </a:p>
        </p:txBody>
      </p:sp>
      <p:pic>
        <p:nvPicPr>
          <p:cNvPr id="6146" name="Picture 2" descr="scenario1 [KNN Algorithm]">
            <a:extLst>
              <a:ext uri="{FF2B5EF4-FFF2-40B4-BE49-F238E27FC236}">
                <a16:creationId xmlns:a16="http://schemas.microsoft.com/office/drawing/2014/main" id="{76DF6E1B-794B-4D9E-3347-3532D7C352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634" r="5676" b="14668"/>
          <a:stretch/>
        </p:blipFill>
        <p:spPr bwMode="auto">
          <a:xfrm>
            <a:off x="324465" y="2177308"/>
            <a:ext cx="5977821" cy="306432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enario2 [KNN Algorithm]">
            <a:extLst>
              <a:ext uri="{FF2B5EF4-FFF2-40B4-BE49-F238E27FC236}">
                <a16:creationId xmlns:a16="http://schemas.microsoft.com/office/drawing/2014/main" id="{FBD0A4B0-5EBE-DEB1-4454-6E7EF64DC0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516" r="3376"/>
          <a:stretch/>
        </p:blipFill>
        <p:spPr bwMode="auto">
          <a:xfrm>
            <a:off x="6459793" y="2177308"/>
            <a:ext cx="5481225" cy="3064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3014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401" y="624110"/>
            <a:ext cx="10717211" cy="1064990"/>
          </a:xfrm>
        </p:spPr>
        <p:txBody>
          <a:bodyPr/>
          <a:lstStyle/>
          <a:p>
            <a:pPr algn="ctr"/>
            <a:r>
              <a:rPr lang="en-US" dirty="0"/>
              <a:t>Cause of overfitting</a:t>
            </a:r>
          </a:p>
        </p:txBody>
      </p:sp>
      <p:sp>
        <p:nvSpPr>
          <p:cNvPr id="3" name="Content Placeholder 2"/>
          <p:cNvSpPr>
            <a:spLocks noGrp="1"/>
          </p:cNvSpPr>
          <p:nvPr>
            <p:ph idx="1"/>
          </p:nvPr>
        </p:nvSpPr>
        <p:spPr>
          <a:xfrm>
            <a:off x="787400" y="1968500"/>
            <a:ext cx="4673600" cy="4572000"/>
          </a:xfrm>
        </p:spPr>
        <p:txBody>
          <a:bodyPr>
            <a:normAutofit fontScale="92500" lnSpcReduction="10000"/>
          </a:bodyPr>
          <a:lstStyle/>
          <a:p>
            <a:pPr lvl="0"/>
            <a:r>
              <a:rPr lang="en-US" b="1" dirty="0"/>
              <a:t>Noise learning on the training set:</a:t>
            </a:r>
            <a:r>
              <a:rPr lang="en-US" dirty="0"/>
              <a:t> when the training set is too small in size or has less representative data or too many noises. This situation makes the noises have great chances to be learned, and later act as a basis of predictions.</a:t>
            </a:r>
          </a:p>
          <a:p>
            <a:pPr lvl="0"/>
            <a:r>
              <a:rPr lang="en-US" b="1" dirty="0"/>
              <a:t>Highly</a:t>
            </a:r>
            <a:r>
              <a:rPr lang="vi-VN" b="1" dirty="0"/>
              <a:t> complex machine learning model:</a:t>
            </a:r>
            <a:r>
              <a:rPr lang="vi-VN" dirty="0"/>
              <a:t> the complex model (especially neural networks) tends to learn the datapoint to carefully leading to overfitting due to their extreme flexibility and capacity</a:t>
            </a:r>
            <a:endParaRPr lang="en-US" dirty="0"/>
          </a:p>
          <a:p>
            <a:pPr lvl="0"/>
            <a:r>
              <a:rPr lang="en-US" b="1" dirty="0"/>
              <a:t>hypothesis complexity</a:t>
            </a:r>
            <a:r>
              <a:rPr lang="en-US" dirty="0"/>
              <a:t>: the trade-off in complexity, a key concept in statistic and machining learning, is a compromise between Variance and Bias. It refers to a balance between accuracy and consistency.</a:t>
            </a:r>
          </a:p>
          <a:p>
            <a:pPr marL="0" indent="0">
              <a:buNone/>
            </a:pPr>
            <a:endParaRPr lang="en-US" dirty="0"/>
          </a:p>
        </p:txBody>
      </p:sp>
      <p:pic>
        <p:nvPicPr>
          <p:cNvPr id="6" name="Picture 5" descr="A graph with blue and orange lines&#10;&#10;Description automatically generated"/>
          <p:cNvPicPr/>
          <p:nvPr/>
        </p:nvPicPr>
        <p:blipFill>
          <a:blip r:embed="rId2">
            <a:extLst>
              <a:ext uri="{28A0092B-C50C-407E-A947-70E740481C1C}">
                <a14:useLocalDpi xmlns:a14="http://schemas.microsoft.com/office/drawing/2010/main" val="0"/>
              </a:ext>
            </a:extLst>
          </a:blip>
          <a:srcRect/>
          <a:stretch>
            <a:fillRect/>
          </a:stretch>
        </p:blipFill>
        <p:spPr bwMode="auto">
          <a:xfrm>
            <a:off x="6353175" y="1689100"/>
            <a:ext cx="4667250" cy="4718050"/>
          </a:xfrm>
          <a:prstGeom prst="rect">
            <a:avLst/>
          </a:prstGeom>
          <a:noFill/>
          <a:ln>
            <a:noFill/>
          </a:ln>
        </p:spPr>
      </p:pic>
    </p:spTree>
    <p:extLst>
      <p:ext uri="{BB962C8B-B14F-4D97-AF65-F5344CB8AC3E}">
        <p14:creationId xmlns:p14="http://schemas.microsoft.com/office/powerpoint/2010/main" val="40019099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401" y="624110"/>
            <a:ext cx="10717211" cy="1064990"/>
          </a:xfrm>
        </p:spPr>
        <p:txBody>
          <a:bodyPr/>
          <a:lstStyle/>
          <a:p>
            <a:pPr algn="ctr"/>
            <a:r>
              <a:rPr lang="en-US" dirty="0"/>
              <a:t>Reducing</a:t>
            </a:r>
            <a:r>
              <a:rPr lang="vi-VN" dirty="0"/>
              <a:t> Overfitting</a:t>
            </a:r>
            <a:endParaRPr lang="en-US" dirty="0"/>
          </a:p>
        </p:txBody>
      </p:sp>
      <p:sp>
        <p:nvSpPr>
          <p:cNvPr id="3" name="Content Placeholder 2"/>
          <p:cNvSpPr>
            <a:spLocks noGrp="1"/>
          </p:cNvSpPr>
          <p:nvPr>
            <p:ph idx="1"/>
          </p:nvPr>
        </p:nvSpPr>
        <p:spPr>
          <a:xfrm>
            <a:off x="787400" y="1968500"/>
            <a:ext cx="4673600" cy="4572000"/>
          </a:xfrm>
        </p:spPr>
        <p:txBody>
          <a:bodyPr>
            <a:normAutofit fontScale="92500" lnSpcReduction="20000"/>
          </a:bodyPr>
          <a:lstStyle/>
          <a:p>
            <a:r>
              <a:rPr lang="en-US" b="1" dirty="0"/>
              <a:t>Cross-validation</a:t>
            </a:r>
          </a:p>
          <a:p>
            <a:r>
              <a:rPr lang="vi-VN" dirty="0"/>
              <a:t>Cross validation is a technique for evaluating machine learning models on a limited data sample. It aims to estimate how well a model will generalize to new data.</a:t>
            </a:r>
            <a:endParaRPr lang="en-US" dirty="0"/>
          </a:p>
          <a:p>
            <a:r>
              <a:rPr lang="vi-VN" dirty="0"/>
              <a:t>Cross-validation is a method in which we train models by splitting the dataset into training and validating sub-data . After training the model and validating the data , we continue to split the dataset in which the new training sub-dataset and the validating sub-dataset is not the same as the previous until there is no sub-dataset to be validated . Notice after a validation step will provide the error for evaluating the cross-validation score.After the cross-validation we will choose the model which have the least error</a:t>
            </a:r>
            <a:endParaRPr lang="en-US" dirty="0"/>
          </a:p>
          <a:p>
            <a:pPr marL="0" indent="0">
              <a:buNone/>
            </a:pPr>
            <a:endParaRPr lang="en-US" dirty="0"/>
          </a:p>
        </p:txBody>
      </p:sp>
      <p:pic>
        <p:nvPicPr>
          <p:cNvPr id="5" name="Picture 4" descr="A green rectangular boxes with white text&#10;&#10;Description automatically generated"/>
          <p:cNvPicPr/>
          <p:nvPr/>
        </p:nvPicPr>
        <p:blipFill>
          <a:blip r:embed="rId2">
            <a:extLst>
              <a:ext uri="{28A0092B-C50C-407E-A947-70E740481C1C}">
                <a14:useLocalDpi xmlns:a14="http://schemas.microsoft.com/office/drawing/2010/main" val="0"/>
              </a:ext>
            </a:extLst>
          </a:blip>
          <a:srcRect/>
          <a:stretch>
            <a:fillRect/>
          </a:stretch>
        </p:blipFill>
        <p:spPr bwMode="auto">
          <a:xfrm>
            <a:off x="8390255" y="1280160"/>
            <a:ext cx="2879090" cy="5260340"/>
          </a:xfrm>
          <a:prstGeom prst="rect">
            <a:avLst/>
          </a:prstGeom>
          <a:noFill/>
          <a:ln>
            <a:noFill/>
          </a:ln>
        </p:spPr>
      </p:pic>
    </p:spTree>
    <p:extLst>
      <p:ext uri="{BB962C8B-B14F-4D97-AF65-F5344CB8AC3E}">
        <p14:creationId xmlns:p14="http://schemas.microsoft.com/office/powerpoint/2010/main" val="8236005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401" y="624110"/>
            <a:ext cx="10717211" cy="1064990"/>
          </a:xfrm>
        </p:spPr>
        <p:txBody>
          <a:bodyPr/>
          <a:lstStyle/>
          <a:p>
            <a:pPr algn="ctr"/>
            <a:r>
              <a:rPr lang="en-US" dirty="0"/>
              <a:t>Reducing</a:t>
            </a:r>
            <a:r>
              <a:rPr lang="vi-VN" dirty="0"/>
              <a:t> Overfitting</a:t>
            </a:r>
            <a:endParaRPr lang="en-US" dirty="0"/>
          </a:p>
        </p:txBody>
      </p:sp>
      <p:sp>
        <p:nvSpPr>
          <p:cNvPr id="3" name="Content Placeholder 2"/>
          <p:cNvSpPr>
            <a:spLocks noGrp="1"/>
          </p:cNvSpPr>
          <p:nvPr>
            <p:ph idx="1"/>
          </p:nvPr>
        </p:nvSpPr>
        <p:spPr>
          <a:xfrm>
            <a:off x="787400" y="1968500"/>
            <a:ext cx="4673600" cy="4572000"/>
          </a:xfrm>
        </p:spPr>
        <p:txBody>
          <a:bodyPr>
            <a:normAutofit/>
          </a:bodyPr>
          <a:lstStyle/>
          <a:p>
            <a:r>
              <a:rPr lang="en-US" b="1" dirty="0"/>
              <a:t>Regularization</a:t>
            </a:r>
          </a:p>
          <a:p>
            <a:pPr lvl="1"/>
            <a:r>
              <a:rPr lang="en-US" b="1" i="1" dirty="0"/>
              <a:t>Dropout</a:t>
            </a:r>
          </a:p>
          <a:p>
            <a:r>
              <a:rPr lang="en-US" dirty="0"/>
              <a:t>Dropout is a regularization technique that randomly sets a fraction of neuron outputs to zero during training. For example, with a dropout rate of 0.2, 20% of neurons will be "dropped out" in each training iteration.</a:t>
            </a:r>
          </a:p>
          <a:p>
            <a:pPr marL="0" indent="0">
              <a:buNone/>
            </a:pPr>
            <a:endParaRPr lang="en-US" dirty="0"/>
          </a:p>
        </p:txBody>
      </p:sp>
      <p:pic>
        <p:nvPicPr>
          <p:cNvPr id="6" name="Picture 5" descr="A diagram of a network&#10;&#10;Description automatically generated"/>
          <p:cNvPicPr/>
          <p:nvPr/>
        </p:nvPicPr>
        <p:blipFill>
          <a:blip r:embed="rId2">
            <a:extLst>
              <a:ext uri="{28A0092B-C50C-407E-A947-70E740481C1C}">
                <a14:useLocalDpi xmlns:a14="http://schemas.microsoft.com/office/drawing/2010/main" val="0"/>
              </a:ext>
            </a:extLst>
          </a:blip>
          <a:srcRect/>
          <a:stretch>
            <a:fillRect/>
          </a:stretch>
        </p:blipFill>
        <p:spPr bwMode="auto">
          <a:xfrm>
            <a:off x="6223001" y="1968500"/>
            <a:ext cx="5281612" cy="3048000"/>
          </a:xfrm>
          <a:prstGeom prst="rect">
            <a:avLst/>
          </a:prstGeom>
          <a:noFill/>
          <a:ln>
            <a:noFill/>
          </a:ln>
        </p:spPr>
      </p:pic>
    </p:spTree>
    <p:extLst>
      <p:ext uri="{BB962C8B-B14F-4D97-AF65-F5344CB8AC3E}">
        <p14:creationId xmlns:p14="http://schemas.microsoft.com/office/powerpoint/2010/main" val="23661944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401" y="624110"/>
            <a:ext cx="10717211" cy="1064990"/>
          </a:xfrm>
        </p:spPr>
        <p:txBody>
          <a:bodyPr/>
          <a:lstStyle/>
          <a:p>
            <a:pPr algn="ctr"/>
            <a:r>
              <a:rPr lang="en-US" dirty="0"/>
              <a:t>Reducing</a:t>
            </a:r>
            <a:r>
              <a:rPr lang="vi-VN" dirty="0"/>
              <a:t> Overfitting</a:t>
            </a:r>
            <a:endParaRPr lang="en-US" dirty="0"/>
          </a:p>
        </p:txBody>
      </p:sp>
      <p:sp>
        <p:nvSpPr>
          <p:cNvPr id="3" name="Content Placeholder 2"/>
          <p:cNvSpPr>
            <a:spLocks noGrp="1"/>
          </p:cNvSpPr>
          <p:nvPr>
            <p:ph idx="1"/>
          </p:nvPr>
        </p:nvSpPr>
        <p:spPr>
          <a:xfrm>
            <a:off x="787400" y="1968500"/>
            <a:ext cx="4673600" cy="4572000"/>
          </a:xfrm>
        </p:spPr>
        <p:txBody>
          <a:bodyPr>
            <a:normAutofit/>
          </a:bodyPr>
          <a:lstStyle/>
          <a:p>
            <a:pPr lvl="1"/>
            <a:r>
              <a:rPr lang="en-US" b="1" i="1" dirty="0"/>
              <a:t>Early stopping</a:t>
            </a:r>
          </a:p>
          <a:p>
            <a:r>
              <a:rPr lang="en-US" dirty="0"/>
              <a:t>The idea of this method is we stop the training process at certain points where the models performance decline based on evaluating the model on the validation dataset</a:t>
            </a:r>
          </a:p>
          <a:p>
            <a:pPr marL="0" indent="0">
              <a:buNone/>
            </a:pPr>
            <a:endParaRPr lang="en-US" dirty="0"/>
          </a:p>
        </p:txBody>
      </p:sp>
      <p:pic>
        <p:nvPicPr>
          <p:cNvPr id="5" name="Picture 4" descr="A graph of a graph with a triangle and a warning sign&#10;&#10;Description automatically generated with medium confidence"/>
          <p:cNvPicPr/>
          <p:nvPr/>
        </p:nvPicPr>
        <p:blipFill>
          <a:blip r:embed="rId2">
            <a:extLst>
              <a:ext uri="{28A0092B-C50C-407E-A947-70E740481C1C}">
                <a14:useLocalDpi xmlns:a14="http://schemas.microsoft.com/office/drawing/2010/main" val="0"/>
              </a:ext>
            </a:extLst>
          </a:blip>
          <a:srcRect/>
          <a:stretch>
            <a:fillRect/>
          </a:stretch>
        </p:blipFill>
        <p:spPr bwMode="auto">
          <a:xfrm>
            <a:off x="6146800" y="1968500"/>
            <a:ext cx="5628957" cy="4152900"/>
          </a:xfrm>
          <a:prstGeom prst="rect">
            <a:avLst/>
          </a:prstGeom>
          <a:noFill/>
          <a:ln>
            <a:noFill/>
          </a:ln>
        </p:spPr>
      </p:pic>
    </p:spTree>
    <p:extLst>
      <p:ext uri="{BB962C8B-B14F-4D97-AF65-F5344CB8AC3E}">
        <p14:creationId xmlns:p14="http://schemas.microsoft.com/office/powerpoint/2010/main" val="2894857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D3DCA-4FD2-8D9C-3512-9EDD752A056C}"/>
              </a:ext>
            </a:extLst>
          </p:cNvPr>
          <p:cNvSpPr>
            <a:spLocks noGrp="1"/>
          </p:cNvSpPr>
          <p:nvPr>
            <p:ph type="title"/>
          </p:nvPr>
        </p:nvSpPr>
        <p:spPr>
          <a:xfrm>
            <a:off x="1101187" y="643774"/>
            <a:ext cx="10717211" cy="644251"/>
          </a:xfrm>
        </p:spPr>
        <p:txBody>
          <a:bodyPr/>
          <a:lstStyle/>
          <a:p>
            <a:pPr algn="ctr"/>
            <a:r>
              <a:rPr lang="en-US" b="0" i="0" dirty="0">
                <a:solidFill>
                  <a:srgbClr val="222222"/>
                </a:solidFill>
                <a:effectLst/>
                <a:latin typeface="Century Gothic (Headings)"/>
              </a:rPr>
              <a:t>How Do We Choose the Factor K?</a:t>
            </a:r>
          </a:p>
        </p:txBody>
      </p:sp>
      <p:pic>
        <p:nvPicPr>
          <p:cNvPr id="7170" name="Picture 2" descr="training error [KNN Algorithm]">
            <a:extLst>
              <a:ext uri="{FF2B5EF4-FFF2-40B4-BE49-F238E27FC236}">
                <a16:creationId xmlns:a16="http://schemas.microsoft.com/office/drawing/2014/main" id="{24C554B0-6163-8F50-7CEA-E112CA579C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491" y="3705999"/>
            <a:ext cx="5715000" cy="28194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training error_1 [KNN Algorithm]">
            <a:extLst>
              <a:ext uri="{FF2B5EF4-FFF2-40B4-BE49-F238E27FC236}">
                <a16:creationId xmlns:a16="http://schemas.microsoft.com/office/drawing/2014/main" id="{8376C4C7-6838-C166-A91A-F6606AA896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7509" y="3705999"/>
            <a:ext cx="5715000" cy="2819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219DF7D-3C2E-D856-FCDA-F96A9B41E1CD}"/>
              </a:ext>
            </a:extLst>
          </p:cNvPr>
          <p:cNvSpPr txBox="1"/>
          <p:nvPr/>
        </p:nvSpPr>
        <p:spPr>
          <a:xfrm>
            <a:off x="259954" y="1497395"/>
            <a:ext cx="5714999" cy="1200329"/>
          </a:xfrm>
          <a:prstGeom prst="rect">
            <a:avLst/>
          </a:prstGeom>
          <a:noFill/>
        </p:spPr>
        <p:txBody>
          <a:bodyPr wrap="square">
            <a:spAutoFit/>
          </a:bodyPr>
          <a:lstStyle/>
          <a:p>
            <a:r>
              <a:rPr lang="en-US" dirty="0">
                <a:solidFill>
                  <a:srgbClr val="222222"/>
                </a:solidFill>
                <a:latin typeface="Century Gothic (Body)"/>
              </a:rPr>
              <a:t>T</a:t>
            </a:r>
            <a:r>
              <a:rPr lang="en-US" b="0" i="0" dirty="0">
                <a:solidFill>
                  <a:srgbClr val="222222"/>
                </a:solidFill>
                <a:effectLst/>
                <a:latin typeface="Century Gothic (Body)"/>
              </a:rPr>
              <a:t>he error rate at K=1 is always zero for the training sample. This is because the closest point to any training data point is itself. Hence the prediction is always accurate with K=1</a:t>
            </a:r>
            <a:endParaRPr lang="en-US" dirty="0">
              <a:latin typeface="Century Gothic (Body)"/>
            </a:endParaRPr>
          </a:p>
        </p:txBody>
      </p:sp>
      <p:sp>
        <p:nvSpPr>
          <p:cNvPr id="6" name="TextBox 5">
            <a:extLst>
              <a:ext uri="{FF2B5EF4-FFF2-40B4-BE49-F238E27FC236}">
                <a16:creationId xmlns:a16="http://schemas.microsoft.com/office/drawing/2014/main" id="{592FF392-64D4-CBF8-1BC0-E97B1253C7C5}"/>
              </a:ext>
            </a:extLst>
          </p:cNvPr>
          <p:cNvSpPr txBox="1"/>
          <p:nvPr/>
        </p:nvSpPr>
        <p:spPr>
          <a:xfrm>
            <a:off x="6227509" y="1397675"/>
            <a:ext cx="5837300" cy="2308324"/>
          </a:xfrm>
          <a:prstGeom prst="rect">
            <a:avLst/>
          </a:prstGeom>
          <a:noFill/>
        </p:spPr>
        <p:txBody>
          <a:bodyPr wrap="square">
            <a:spAutoFit/>
          </a:bodyPr>
          <a:lstStyle/>
          <a:p>
            <a:r>
              <a:rPr lang="en-US" b="0" i="0" dirty="0">
                <a:solidFill>
                  <a:srgbClr val="222222"/>
                </a:solidFill>
                <a:effectLst/>
                <a:latin typeface="Century Gothic (Body)"/>
              </a:rPr>
              <a:t>At K=1, we were overfitting the boundaries. Hence, error rate initially decreases and reaches a minima. After the minima point, it then increase with increasing K. To get the optimal value of K, you can segregate the training and validation from the initial dataset. Now plot the validation error curve to get the optimal value of K. This value of K should be used for all predictions.</a:t>
            </a:r>
            <a:endParaRPr lang="en-US" dirty="0">
              <a:latin typeface="Century Gothic (Body)"/>
            </a:endParaRPr>
          </a:p>
        </p:txBody>
      </p:sp>
    </p:spTree>
    <p:extLst>
      <p:ext uri="{BB962C8B-B14F-4D97-AF65-F5344CB8AC3E}">
        <p14:creationId xmlns:p14="http://schemas.microsoft.com/office/powerpoint/2010/main" val="3487686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401" y="624110"/>
            <a:ext cx="10717211" cy="1280890"/>
          </a:xfrm>
        </p:spPr>
        <p:txBody>
          <a:bodyPr/>
          <a:lstStyle/>
          <a:p>
            <a:pPr algn="ctr"/>
            <a:r>
              <a:rPr lang="en-US" dirty="0"/>
              <a:t>LINEAR REGRESSION</a:t>
            </a:r>
          </a:p>
        </p:txBody>
      </p:sp>
      <p:sp>
        <p:nvSpPr>
          <p:cNvPr id="3" name="Content Placeholder 2"/>
          <p:cNvSpPr>
            <a:spLocks noGrp="1"/>
          </p:cNvSpPr>
          <p:nvPr>
            <p:ph idx="1"/>
          </p:nvPr>
        </p:nvSpPr>
        <p:spPr>
          <a:xfrm>
            <a:off x="787400" y="2133600"/>
            <a:ext cx="5706165" cy="3777622"/>
          </a:xfrm>
        </p:spPr>
        <p:txBody>
          <a:bodyPr>
            <a:normAutofit/>
          </a:bodyPr>
          <a:lstStyle/>
          <a:p>
            <a:r>
              <a:rPr lang="en-US" b="0" i="0" dirty="0">
                <a:solidFill>
                  <a:srgbClr val="1C1917"/>
                </a:solidFill>
                <a:effectLst/>
                <a:latin typeface="-apple-system"/>
              </a:rPr>
              <a:t>Linear regression analysis is a statistical approach used to estimate or predict the value of one variable based on the value of another variable. The variable being predicted is referred to as the dependent variable, while the variable used for prediction is known as the independent </a:t>
            </a:r>
            <a:r>
              <a:rPr lang="en-US" b="0" i="0" dirty="0" err="1">
                <a:solidFill>
                  <a:srgbClr val="1C1917"/>
                </a:solidFill>
                <a:effectLst/>
                <a:latin typeface="-apple-system"/>
              </a:rPr>
              <a:t>variable.Finds</a:t>
            </a:r>
            <a:r>
              <a:rPr lang="en-US" b="0" i="0" dirty="0">
                <a:solidFill>
                  <a:srgbClr val="1C1917"/>
                </a:solidFill>
                <a:effectLst/>
                <a:latin typeface="-apple-system"/>
              </a:rPr>
              <a:t> a linear relationship between input and output variables</a:t>
            </a:r>
          </a:p>
          <a:p>
            <a:r>
              <a:rPr lang="en-US" b="0" i="0" dirty="0">
                <a:solidFill>
                  <a:srgbClr val="1C1917"/>
                </a:solidFill>
                <a:effectLst/>
                <a:latin typeface="-apple-system"/>
              </a:rPr>
              <a:t>Used for prediction, forecasting, relationship analysis</a:t>
            </a:r>
          </a:p>
          <a:p>
            <a:r>
              <a:rPr lang="en-US" b="0" i="0" dirty="0">
                <a:solidFill>
                  <a:srgbClr val="1C1917"/>
                </a:solidFill>
                <a:effectLst/>
                <a:latin typeface="-apple-system"/>
              </a:rPr>
              <a:t>Advantages: interpretable, efficient computation. Disadvantages: assumes linearity, sensitive to outliers</a:t>
            </a:r>
          </a:p>
        </p:txBody>
      </p:sp>
      <p:pic>
        <p:nvPicPr>
          <p:cNvPr id="3074" name="Picture 2" descr="Linear Regression Clearly Explained (Part 1) | by Ashish Mehta | AI In ...">
            <a:extLst>
              <a:ext uri="{FF2B5EF4-FFF2-40B4-BE49-F238E27FC236}">
                <a16:creationId xmlns:a16="http://schemas.microsoft.com/office/drawing/2014/main" id="{447F5485-DE34-5598-69AD-0A9DC66D55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6781" y="1905000"/>
            <a:ext cx="5645219" cy="3777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8527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401" y="624110"/>
            <a:ext cx="10717211" cy="1280890"/>
          </a:xfrm>
        </p:spPr>
        <p:txBody>
          <a:bodyPr/>
          <a:lstStyle/>
          <a:p>
            <a:pPr algn="ctr"/>
            <a:r>
              <a:rPr lang="en-US" dirty="0"/>
              <a:t>LINEAR REGRESSION</a:t>
            </a:r>
          </a:p>
        </p:txBody>
      </p:sp>
      <p:pic>
        <p:nvPicPr>
          <p:cNvPr id="1026" name="Picture 2" descr="Simple Linear Regression explanation">
            <a:extLst>
              <a:ext uri="{FF2B5EF4-FFF2-40B4-BE49-F238E27FC236}">
                <a16:creationId xmlns:a16="http://schemas.microsoft.com/office/drawing/2014/main" id="{EC3B7750-D7A5-591F-BC0E-B9B1676DB3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0526" y="1264555"/>
            <a:ext cx="7460282" cy="407516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175EFB1-2EC8-CB49-896C-D2402858B804}"/>
              </a:ext>
            </a:extLst>
          </p:cNvPr>
          <p:cNvSpPr txBox="1"/>
          <p:nvPr/>
        </p:nvSpPr>
        <p:spPr>
          <a:xfrm>
            <a:off x="402301" y="2644170"/>
            <a:ext cx="4158225" cy="1569660"/>
          </a:xfrm>
          <a:prstGeom prst="rect">
            <a:avLst/>
          </a:prstGeom>
          <a:noFill/>
        </p:spPr>
        <p:txBody>
          <a:bodyPr wrap="square">
            <a:spAutoFit/>
          </a:bodyPr>
          <a:lstStyle/>
          <a:p>
            <a:r>
              <a:rPr lang="en-US" sz="2400" b="0" i="0" dirty="0">
                <a:solidFill>
                  <a:srgbClr val="222222"/>
                </a:solidFill>
                <a:effectLst/>
                <a:latin typeface="Century Gothic (Body)"/>
              </a:rPr>
              <a:t>Y</a:t>
            </a:r>
            <a:r>
              <a:rPr lang="en-US" sz="2400" b="0" i="0" baseline="-25000" dirty="0">
                <a:solidFill>
                  <a:srgbClr val="222222"/>
                </a:solidFill>
                <a:effectLst/>
                <a:latin typeface="Century Gothic (Body)"/>
              </a:rPr>
              <a:t>i</a:t>
            </a:r>
            <a:r>
              <a:rPr lang="en-US" sz="2400" b="0" i="0" dirty="0">
                <a:solidFill>
                  <a:srgbClr val="222222"/>
                </a:solidFill>
                <a:effectLst/>
                <a:latin typeface="Century Gothic (Body)"/>
              </a:rPr>
              <a:t> = Dependent variable,  </a:t>
            </a:r>
          </a:p>
          <a:p>
            <a:r>
              <a:rPr lang="el-GR" sz="2400" b="1" i="0" dirty="0">
                <a:solidFill>
                  <a:srgbClr val="222222"/>
                </a:solidFill>
                <a:effectLst/>
                <a:latin typeface="Century Gothic (Body)"/>
              </a:rPr>
              <a:t>β</a:t>
            </a:r>
            <a:r>
              <a:rPr lang="el-GR" sz="2400" b="1" i="0" baseline="-25000" dirty="0">
                <a:solidFill>
                  <a:srgbClr val="222222"/>
                </a:solidFill>
                <a:effectLst/>
                <a:latin typeface="Century Gothic (Body)"/>
              </a:rPr>
              <a:t>0</a:t>
            </a:r>
            <a:r>
              <a:rPr lang="el-GR" sz="2400" b="0" i="0" dirty="0">
                <a:solidFill>
                  <a:srgbClr val="222222"/>
                </a:solidFill>
                <a:effectLst/>
                <a:latin typeface="Century Gothic (Body)"/>
              </a:rPr>
              <a:t> = </a:t>
            </a:r>
            <a:r>
              <a:rPr lang="en-US" sz="2400" b="0" i="0" dirty="0">
                <a:solidFill>
                  <a:srgbClr val="222222"/>
                </a:solidFill>
                <a:effectLst/>
                <a:latin typeface="Century Gothic (Body)"/>
              </a:rPr>
              <a:t>constant/Intercept, </a:t>
            </a:r>
          </a:p>
          <a:p>
            <a:r>
              <a:rPr lang="el-GR" sz="2400" b="1" i="0" dirty="0">
                <a:solidFill>
                  <a:srgbClr val="222222"/>
                </a:solidFill>
                <a:effectLst/>
                <a:latin typeface="Century Gothic (Body)"/>
              </a:rPr>
              <a:t>β</a:t>
            </a:r>
            <a:r>
              <a:rPr lang="el-GR" sz="2400" b="1" i="0" baseline="-25000" dirty="0">
                <a:solidFill>
                  <a:srgbClr val="222222"/>
                </a:solidFill>
                <a:effectLst/>
                <a:latin typeface="Century Gothic (Body)"/>
              </a:rPr>
              <a:t>1</a:t>
            </a:r>
            <a:r>
              <a:rPr lang="el-GR" sz="2400" b="0" i="0" dirty="0">
                <a:solidFill>
                  <a:srgbClr val="222222"/>
                </a:solidFill>
                <a:effectLst/>
                <a:latin typeface="Century Gothic (Body)"/>
              </a:rPr>
              <a:t> = </a:t>
            </a:r>
            <a:r>
              <a:rPr lang="en-US" sz="2400" b="0" i="0" dirty="0">
                <a:solidFill>
                  <a:srgbClr val="222222"/>
                </a:solidFill>
                <a:effectLst/>
                <a:latin typeface="Century Gothic (Body)"/>
              </a:rPr>
              <a:t>Slope/Intercept, </a:t>
            </a:r>
          </a:p>
          <a:p>
            <a:r>
              <a:rPr lang="en-US" sz="2400" b="1" i="0" dirty="0">
                <a:solidFill>
                  <a:srgbClr val="222222"/>
                </a:solidFill>
                <a:effectLst/>
                <a:latin typeface="Century Gothic (Body)"/>
              </a:rPr>
              <a:t>X</a:t>
            </a:r>
            <a:r>
              <a:rPr lang="en-US" sz="2400" b="1" i="0" baseline="-25000" dirty="0">
                <a:solidFill>
                  <a:srgbClr val="222222"/>
                </a:solidFill>
                <a:effectLst/>
                <a:latin typeface="Century Gothic (Body)"/>
              </a:rPr>
              <a:t>i</a:t>
            </a:r>
            <a:r>
              <a:rPr lang="en-US" sz="2400" b="0" i="0" dirty="0">
                <a:solidFill>
                  <a:srgbClr val="222222"/>
                </a:solidFill>
                <a:effectLst/>
                <a:latin typeface="Century Gothic (Body)"/>
              </a:rPr>
              <a:t> = Independent variable</a:t>
            </a:r>
            <a:r>
              <a:rPr lang="en-US" sz="2400" b="0" i="0" dirty="0">
                <a:solidFill>
                  <a:srgbClr val="222222"/>
                </a:solidFill>
                <a:effectLst/>
                <a:latin typeface="Lato" panose="020F0502020204030203" pitchFamily="34" charset="0"/>
              </a:rPr>
              <a:t>.</a:t>
            </a:r>
            <a:endParaRPr lang="en-US" sz="2400" dirty="0"/>
          </a:p>
        </p:txBody>
      </p:sp>
      <p:sp>
        <p:nvSpPr>
          <p:cNvPr id="15" name="TextBox 14">
            <a:extLst>
              <a:ext uri="{FF2B5EF4-FFF2-40B4-BE49-F238E27FC236}">
                <a16:creationId xmlns:a16="http://schemas.microsoft.com/office/drawing/2014/main" id="{527D3C5D-F20A-65AA-6208-ECFAF7185373}"/>
              </a:ext>
            </a:extLst>
          </p:cNvPr>
          <p:cNvSpPr txBox="1"/>
          <p:nvPr/>
        </p:nvSpPr>
        <p:spPr>
          <a:xfrm>
            <a:off x="402301" y="1645268"/>
            <a:ext cx="3106994" cy="646331"/>
          </a:xfrm>
          <a:prstGeom prst="rect">
            <a:avLst/>
          </a:prstGeom>
          <a:noFill/>
        </p:spPr>
        <p:txBody>
          <a:bodyPr wrap="square">
            <a:spAutoFit/>
          </a:bodyPr>
          <a:lstStyle/>
          <a:p>
            <a:r>
              <a:rPr lang="en-US" sz="3600" b="1" i="0" dirty="0">
                <a:solidFill>
                  <a:srgbClr val="222222"/>
                </a:solidFill>
                <a:effectLst/>
                <a:latin typeface="Century Gothic (Body)"/>
              </a:rPr>
              <a:t>Y</a:t>
            </a:r>
            <a:r>
              <a:rPr lang="en-US" sz="3600" b="1" i="0" baseline="-25000" dirty="0">
                <a:solidFill>
                  <a:srgbClr val="222222"/>
                </a:solidFill>
                <a:effectLst/>
                <a:latin typeface="Century Gothic (Body)"/>
              </a:rPr>
              <a:t>i </a:t>
            </a:r>
            <a:r>
              <a:rPr lang="en-US" sz="3600" b="1" i="0" dirty="0">
                <a:solidFill>
                  <a:srgbClr val="222222"/>
                </a:solidFill>
                <a:effectLst/>
                <a:latin typeface="Century Gothic (Body)"/>
              </a:rPr>
              <a:t>= </a:t>
            </a:r>
            <a:r>
              <a:rPr lang="el-GR" sz="3600" b="1" i="0" dirty="0">
                <a:solidFill>
                  <a:srgbClr val="222222"/>
                </a:solidFill>
                <a:effectLst/>
                <a:latin typeface="Century Gothic (Body)"/>
              </a:rPr>
              <a:t>β</a:t>
            </a:r>
            <a:r>
              <a:rPr lang="el-GR" sz="3600" b="1" i="0" baseline="-25000" dirty="0">
                <a:solidFill>
                  <a:srgbClr val="222222"/>
                </a:solidFill>
                <a:effectLst/>
                <a:latin typeface="Century Gothic (Body)"/>
              </a:rPr>
              <a:t>0</a:t>
            </a:r>
            <a:r>
              <a:rPr lang="el-GR" sz="3600" b="1" i="0" dirty="0">
                <a:solidFill>
                  <a:srgbClr val="222222"/>
                </a:solidFill>
                <a:effectLst/>
                <a:latin typeface="Century Gothic (Body)"/>
              </a:rPr>
              <a:t> + β</a:t>
            </a:r>
            <a:r>
              <a:rPr lang="el-GR" sz="3600" b="1" i="0" baseline="-25000" dirty="0">
                <a:solidFill>
                  <a:srgbClr val="222222"/>
                </a:solidFill>
                <a:effectLst/>
                <a:latin typeface="Century Gothic (Body)"/>
              </a:rPr>
              <a:t>1</a:t>
            </a:r>
            <a:r>
              <a:rPr lang="en-US" sz="3600" b="1" i="0" dirty="0">
                <a:solidFill>
                  <a:srgbClr val="222222"/>
                </a:solidFill>
                <a:effectLst/>
                <a:latin typeface="Century Gothic (Body)"/>
              </a:rPr>
              <a:t>X</a:t>
            </a:r>
            <a:r>
              <a:rPr lang="en-US" sz="3600" b="1" i="0" baseline="-25000" dirty="0">
                <a:solidFill>
                  <a:srgbClr val="222222"/>
                </a:solidFill>
                <a:effectLst/>
                <a:latin typeface="Century Gothic (Body)"/>
              </a:rPr>
              <a:t>i </a:t>
            </a:r>
            <a:endParaRPr lang="en-US" sz="3600" dirty="0">
              <a:latin typeface="Century Gothic (Body)"/>
            </a:endParaRPr>
          </a:p>
        </p:txBody>
      </p:sp>
      <p:sp>
        <p:nvSpPr>
          <p:cNvPr id="16" name="TextBox 15">
            <a:extLst>
              <a:ext uri="{FF2B5EF4-FFF2-40B4-BE49-F238E27FC236}">
                <a16:creationId xmlns:a16="http://schemas.microsoft.com/office/drawing/2014/main" id="{F0965902-BFD7-8B4C-3109-1AA2971834D6}"/>
              </a:ext>
            </a:extLst>
          </p:cNvPr>
          <p:cNvSpPr txBox="1"/>
          <p:nvPr/>
        </p:nvSpPr>
        <p:spPr>
          <a:xfrm>
            <a:off x="1317523" y="5440997"/>
            <a:ext cx="10703285" cy="923330"/>
          </a:xfrm>
          <a:prstGeom prst="rect">
            <a:avLst/>
          </a:prstGeom>
          <a:noFill/>
        </p:spPr>
        <p:txBody>
          <a:bodyPr wrap="square">
            <a:spAutoFit/>
          </a:bodyPr>
          <a:lstStyle/>
          <a:p>
            <a:r>
              <a:rPr lang="en-US" b="0" i="0" dirty="0">
                <a:solidFill>
                  <a:srgbClr val="222222"/>
                </a:solidFill>
                <a:effectLst/>
                <a:latin typeface="Century Gothic (Body)"/>
              </a:rPr>
              <a:t>The goal of the linear regression algorithm is to get the </a:t>
            </a:r>
            <a:r>
              <a:rPr lang="en-US" b="1" i="0" dirty="0">
                <a:solidFill>
                  <a:srgbClr val="222222"/>
                </a:solidFill>
                <a:effectLst/>
                <a:latin typeface="Century Gothic (Body)"/>
              </a:rPr>
              <a:t>best values for B</a:t>
            </a:r>
            <a:r>
              <a:rPr lang="en-US" b="1" i="0" baseline="-25000" dirty="0">
                <a:solidFill>
                  <a:srgbClr val="222222"/>
                </a:solidFill>
                <a:effectLst/>
                <a:latin typeface="Century Gothic (Body)"/>
              </a:rPr>
              <a:t>0</a:t>
            </a:r>
            <a:r>
              <a:rPr lang="en-US" b="1" i="0" dirty="0">
                <a:solidFill>
                  <a:srgbClr val="222222"/>
                </a:solidFill>
                <a:effectLst/>
                <a:latin typeface="Century Gothic (Body)"/>
              </a:rPr>
              <a:t> and B</a:t>
            </a:r>
            <a:r>
              <a:rPr lang="en-US" b="1" i="0" baseline="-25000" dirty="0">
                <a:solidFill>
                  <a:srgbClr val="222222"/>
                </a:solidFill>
                <a:effectLst/>
                <a:latin typeface="Century Gothic (Body)"/>
              </a:rPr>
              <a:t>1</a:t>
            </a:r>
            <a:r>
              <a:rPr lang="en-US" b="0" i="0" dirty="0">
                <a:solidFill>
                  <a:srgbClr val="222222"/>
                </a:solidFill>
                <a:effectLst/>
                <a:latin typeface="Century Gothic (Body)"/>
              </a:rPr>
              <a:t> to find the best fit line. The best fit line is a line that has the least error which means the error between predicted values and actual values should be minimum.</a:t>
            </a:r>
            <a:endParaRPr lang="en-US" dirty="0">
              <a:latin typeface="Century Gothic (Body)"/>
            </a:endParaRPr>
          </a:p>
        </p:txBody>
      </p:sp>
    </p:spTree>
    <p:extLst>
      <p:ext uri="{BB962C8B-B14F-4D97-AF65-F5344CB8AC3E}">
        <p14:creationId xmlns:p14="http://schemas.microsoft.com/office/powerpoint/2010/main" val="2151550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401" y="624110"/>
            <a:ext cx="10717211" cy="1280890"/>
          </a:xfrm>
        </p:spPr>
        <p:txBody>
          <a:bodyPr/>
          <a:lstStyle/>
          <a:p>
            <a:pPr algn="ctr"/>
            <a:r>
              <a:rPr lang="en-US" dirty="0"/>
              <a:t>LINEAR REGRESSION</a:t>
            </a:r>
          </a:p>
        </p:txBody>
      </p:sp>
      <p:sp>
        <p:nvSpPr>
          <p:cNvPr id="6" name="TextBox 5">
            <a:extLst>
              <a:ext uri="{FF2B5EF4-FFF2-40B4-BE49-F238E27FC236}">
                <a16:creationId xmlns:a16="http://schemas.microsoft.com/office/drawing/2014/main" id="{F254C1F0-53C0-EBFC-830C-243713972BF4}"/>
              </a:ext>
            </a:extLst>
          </p:cNvPr>
          <p:cNvSpPr txBox="1"/>
          <p:nvPr/>
        </p:nvSpPr>
        <p:spPr>
          <a:xfrm>
            <a:off x="787401" y="1320225"/>
            <a:ext cx="6096000" cy="584775"/>
          </a:xfrm>
          <a:prstGeom prst="rect">
            <a:avLst/>
          </a:prstGeom>
          <a:noFill/>
        </p:spPr>
        <p:txBody>
          <a:bodyPr wrap="square">
            <a:spAutoFit/>
          </a:bodyPr>
          <a:lstStyle/>
          <a:p>
            <a:pPr algn="l"/>
            <a:r>
              <a:rPr lang="en-US" sz="3200" b="1" i="0" dirty="0">
                <a:solidFill>
                  <a:srgbClr val="222222"/>
                </a:solidFill>
                <a:effectLst/>
                <a:latin typeface="Century Gothic (Body)"/>
              </a:rPr>
              <a:t>Cost Function</a:t>
            </a:r>
            <a:endParaRPr lang="en-US" sz="3200" b="0" i="0" dirty="0">
              <a:solidFill>
                <a:srgbClr val="222222"/>
              </a:solidFill>
              <a:effectLst/>
              <a:latin typeface="Century Gothic (Body)"/>
            </a:endParaRPr>
          </a:p>
        </p:txBody>
      </p:sp>
      <p:sp>
        <p:nvSpPr>
          <p:cNvPr id="8" name="TextBox 7">
            <a:extLst>
              <a:ext uri="{FF2B5EF4-FFF2-40B4-BE49-F238E27FC236}">
                <a16:creationId xmlns:a16="http://schemas.microsoft.com/office/drawing/2014/main" id="{3F3BF2DC-E522-0769-9889-D2308AF5370D}"/>
              </a:ext>
            </a:extLst>
          </p:cNvPr>
          <p:cNvSpPr txBox="1"/>
          <p:nvPr/>
        </p:nvSpPr>
        <p:spPr>
          <a:xfrm>
            <a:off x="787401" y="2066214"/>
            <a:ext cx="10224728" cy="646331"/>
          </a:xfrm>
          <a:prstGeom prst="rect">
            <a:avLst/>
          </a:prstGeom>
          <a:noFill/>
        </p:spPr>
        <p:txBody>
          <a:bodyPr wrap="square">
            <a:spAutoFit/>
          </a:bodyPr>
          <a:lstStyle/>
          <a:p>
            <a:r>
              <a:rPr lang="en-US" b="0" i="0" dirty="0">
                <a:solidFill>
                  <a:srgbClr val="222222"/>
                </a:solidFill>
                <a:effectLst/>
                <a:latin typeface="Century Gothic (Body)"/>
              </a:rPr>
              <a:t>In Linear Regression, generally </a:t>
            </a:r>
            <a:r>
              <a:rPr lang="en-US" b="1" i="0" dirty="0">
                <a:solidFill>
                  <a:srgbClr val="222222"/>
                </a:solidFill>
                <a:effectLst/>
                <a:latin typeface="Century Gothic (Body)"/>
              </a:rPr>
              <a:t>Mean Squared Error (MSE)</a:t>
            </a:r>
            <a:r>
              <a:rPr lang="en-US" b="0" i="0" dirty="0">
                <a:solidFill>
                  <a:srgbClr val="222222"/>
                </a:solidFill>
                <a:effectLst/>
                <a:latin typeface="Century Gothic (Body)"/>
              </a:rPr>
              <a:t> cost function is used, which is the average of squared error that occurred between the </a:t>
            </a:r>
            <a:r>
              <a:rPr lang="en-US" b="1" i="0" dirty="0" err="1">
                <a:solidFill>
                  <a:srgbClr val="222222"/>
                </a:solidFill>
                <a:effectLst/>
                <a:latin typeface="Century Gothic (Body)"/>
              </a:rPr>
              <a:t>y</a:t>
            </a:r>
            <a:r>
              <a:rPr lang="en-US" b="1" i="0" baseline="-25000" dirty="0" err="1">
                <a:solidFill>
                  <a:srgbClr val="222222"/>
                </a:solidFill>
                <a:effectLst/>
                <a:latin typeface="Century Gothic (Body)"/>
              </a:rPr>
              <a:t>predicted</a:t>
            </a:r>
            <a:r>
              <a:rPr lang="en-US" b="0" i="0" dirty="0">
                <a:solidFill>
                  <a:srgbClr val="222222"/>
                </a:solidFill>
                <a:effectLst/>
                <a:latin typeface="Century Gothic (Body)"/>
              </a:rPr>
              <a:t> and </a:t>
            </a:r>
            <a:r>
              <a:rPr lang="en-US" b="1" i="0" dirty="0" err="1">
                <a:solidFill>
                  <a:srgbClr val="222222"/>
                </a:solidFill>
                <a:effectLst/>
                <a:latin typeface="Century Gothic (Body)"/>
              </a:rPr>
              <a:t>y</a:t>
            </a:r>
            <a:r>
              <a:rPr lang="en-US" b="1" i="0" baseline="-25000" dirty="0" err="1">
                <a:solidFill>
                  <a:srgbClr val="222222"/>
                </a:solidFill>
                <a:effectLst/>
                <a:latin typeface="Century Gothic (Body)"/>
              </a:rPr>
              <a:t>i</a:t>
            </a:r>
            <a:r>
              <a:rPr lang="en-US" b="0" i="0" dirty="0">
                <a:solidFill>
                  <a:srgbClr val="222222"/>
                </a:solidFill>
                <a:effectLst/>
                <a:latin typeface="Century Gothic (Body)"/>
              </a:rPr>
              <a:t>.</a:t>
            </a:r>
            <a:endParaRPr lang="en-US" dirty="0">
              <a:latin typeface="Century Gothic (Body)"/>
            </a:endParaRPr>
          </a:p>
        </p:txBody>
      </p:sp>
      <p:pic>
        <p:nvPicPr>
          <p:cNvPr id="2050" name="Picture 2" descr="MSE">
            <a:extLst>
              <a:ext uri="{FF2B5EF4-FFF2-40B4-BE49-F238E27FC236}">
                <a16:creationId xmlns:a16="http://schemas.microsoft.com/office/drawing/2014/main" id="{51D5AE47-4892-BDF5-BE0C-4659201650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542" r="25453"/>
          <a:stretch/>
        </p:blipFill>
        <p:spPr bwMode="auto">
          <a:xfrm>
            <a:off x="3034096" y="3109733"/>
            <a:ext cx="6223820" cy="1461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481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401" y="624110"/>
            <a:ext cx="10717211" cy="1280890"/>
          </a:xfrm>
        </p:spPr>
        <p:txBody>
          <a:bodyPr/>
          <a:lstStyle/>
          <a:p>
            <a:pPr algn="ctr"/>
            <a:r>
              <a:rPr lang="en-US" dirty="0"/>
              <a:t>LINEAR REGRESSION</a:t>
            </a:r>
          </a:p>
        </p:txBody>
      </p:sp>
      <p:sp>
        <p:nvSpPr>
          <p:cNvPr id="6" name="TextBox 5">
            <a:extLst>
              <a:ext uri="{FF2B5EF4-FFF2-40B4-BE49-F238E27FC236}">
                <a16:creationId xmlns:a16="http://schemas.microsoft.com/office/drawing/2014/main" id="{F254C1F0-53C0-EBFC-830C-243713972BF4}"/>
              </a:ext>
            </a:extLst>
          </p:cNvPr>
          <p:cNvSpPr txBox="1"/>
          <p:nvPr/>
        </p:nvSpPr>
        <p:spPr>
          <a:xfrm>
            <a:off x="787401" y="1172833"/>
            <a:ext cx="6096000" cy="584775"/>
          </a:xfrm>
          <a:prstGeom prst="rect">
            <a:avLst/>
          </a:prstGeom>
          <a:noFill/>
        </p:spPr>
        <p:txBody>
          <a:bodyPr wrap="square">
            <a:spAutoFit/>
          </a:bodyPr>
          <a:lstStyle/>
          <a:p>
            <a:pPr algn="l"/>
            <a:r>
              <a:rPr lang="en-US" sz="3200" b="1" i="0" dirty="0">
                <a:solidFill>
                  <a:srgbClr val="222222"/>
                </a:solidFill>
                <a:effectLst/>
                <a:latin typeface="Century Gothic (Body)"/>
              </a:rPr>
              <a:t>Gradient Descent</a:t>
            </a:r>
            <a:endParaRPr lang="en-US" sz="3200" b="0" i="0" dirty="0">
              <a:solidFill>
                <a:srgbClr val="222222"/>
              </a:solidFill>
              <a:effectLst/>
              <a:latin typeface="Century Gothic (Body)"/>
            </a:endParaRPr>
          </a:p>
        </p:txBody>
      </p:sp>
      <p:sp>
        <p:nvSpPr>
          <p:cNvPr id="8" name="TextBox 7">
            <a:extLst>
              <a:ext uri="{FF2B5EF4-FFF2-40B4-BE49-F238E27FC236}">
                <a16:creationId xmlns:a16="http://schemas.microsoft.com/office/drawing/2014/main" id="{3F3BF2DC-E522-0769-9889-D2308AF5370D}"/>
              </a:ext>
            </a:extLst>
          </p:cNvPr>
          <p:cNvSpPr txBox="1"/>
          <p:nvPr/>
        </p:nvSpPr>
        <p:spPr>
          <a:xfrm>
            <a:off x="787401" y="1725745"/>
            <a:ext cx="10224728" cy="923330"/>
          </a:xfrm>
          <a:prstGeom prst="rect">
            <a:avLst/>
          </a:prstGeom>
          <a:noFill/>
        </p:spPr>
        <p:txBody>
          <a:bodyPr wrap="square">
            <a:spAutoFit/>
          </a:bodyPr>
          <a:lstStyle/>
          <a:p>
            <a:r>
              <a:rPr lang="en-US" b="0" i="0" dirty="0">
                <a:solidFill>
                  <a:srgbClr val="222222"/>
                </a:solidFill>
                <a:effectLst/>
                <a:latin typeface="Century Gothic (Body)"/>
              </a:rPr>
              <a:t>A regression model optimizes the gradient descent algorithm to update the coefficients of the line by reducing the cost function by randomly selecting coefficient values and then iteratively updating the values to reach the minimum cost function.</a:t>
            </a:r>
            <a:endParaRPr lang="en-US" dirty="0">
              <a:latin typeface="Century Gothic (Body)"/>
            </a:endParaRPr>
          </a:p>
        </p:txBody>
      </p:sp>
      <p:pic>
        <p:nvPicPr>
          <p:cNvPr id="3074" name="Picture 2" descr="Gradient Descent for Linear Regression">
            <a:extLst>
              <a:ext uri="{FF2B5EF4-FFF2-40B4-BE49-F238E27FC236}">
                <a16:creationId xmlns:a16="http://schemas.microsoft.com/office/drawing/2014/main" id="{DF07150E-E7AF-BAA7-F267-A0193D3A8A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47" r="29282"/>
          <a:stretch/>
        </p:blipFill>
        <p:spPr bwMode="auto">
          <a:xfrm>
            <a:off x="3663075" y="3201987"/>
            <a:ext cx="4865849" cy="3374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253259"/>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522</TotalTime>
  <Words>1781</Words>
  <Application>Microsoft Office PowerPoint</Application>
  <PresentationFormat>Widescreen</PresentationFormat>
  <Paragraphs>138</Paragraphs>
  <Slides>43</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43</vt:i4>
      </vt:variant>
    </vt:vector>
  </HeadingPairs>
  <TitlesOfParts>
    <vt:vector size="55" baseType="lpstr">
      <vt:lpstr>-apple-system</vt:lpstr>
      <vt:lpstr>Arial</vt:lpstr>
      <vt:lpstr>Century Gothic</vt:lpstr>
      <vt:lpstr>Century Gothic (Body)</vt:lpstr>
      <vt:lpstr>Century Gothic (Headings)</vt:lpstr>
      <vt:lpstr>Lato</vt:lpstr>
      <vt:lpstr>Symbol</vt:lpstr>
      <vt:lpstr>Tahoma</vt:lpstr>
      <vt:lpstr>Times New Roman</vt:lpstr>
      <vt:lpstr>Wingdings</vt:lpstr>
      <vt:lpstr>Wingdings 3</vt:lpstr>
      <vt:lpstr>Wisp</vt:lpstr>
      <vt:lpstr>Machine Learning Midterm</vt:lpstr>
      <vt:lpstr>Agendas</vt:lpstr>
      <vt:lpstr>KNN  K-NEAREST NEIGHBORS</vt:lpstr>
      <vt:lpstr>How Does the KNN Algorithm Work?</vt:lpstr>
      <vt:lpstr>How Do We Choose the Factor K?</vt:lpstr>
      <vt:lpstr>LINEAR REGRESSION</vt:lpstr>
      <vt:lpstr>LINEAR REGRESSION</vt:lpstr>
      <vt:lpstr>LINEAR REGRESSION</vt:lpstr>
      <vt:lpstr>LINEAR REGRESSION</vt:lpstr>
      <vt:lpstr>LINEAR REGRESSION</vt:lpstr>
      <vt:lpstr>PowerPoint Presentation</vt:lpstr>
      <vt:lpstr>NAIVE BAYES CLASSIFIERS</vt:lpstr>
      <vt:lpstr>NAIVE BAYES CLASSIFIERS</vt:lpstr>
      <vt:lpstr>NAIVE BAYES CLASSIFIERS</vt:lpstr>
      <vt:lpstr>NAIVE BAYES CLASSIFIERS</vt:lpstr>
      <vt:lpstr>NAIVE BAYES CLASSIFIERS</vt:lpstr>
      <vt:lpstr>NAIVE BAYES CLASSIFIERS</vt:lpstr>
      <vt:lpstr>NAIVE BAYES CLASSIFIERS</vt:lpstr>
      <vt:lpstr>NAIVE BAYES CLASSIFIERS</vt:lpstr>
      <vt:lpstr>Decision Tree</vt:lpstr>
      <vt:lpstr>Decision Tree</vt:lpstr>
      <vt:lpstr>Decision Tree Type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Decision Tree</vt:lpstr>
      <vt:lpstr>Chapter 2</vt:lpstr>
      <vt:lpstr>Chapter 2: Feature Selection</vt:lpstr>
      <vt:lpstr>Filter Method</vt:lpstr>
      <vt:lpstr>Wrapper Method</vt:lpstr>
      <vt:lpstr>Filter Method</vt:lpstr>
      <vt:lpstr>Overfitting</vt:lpstr>
      <vt:lpstr>Cause of overfitting</vt:lpstr>
      <vt:lpstr>Reducing Overfitting</vt:lpstr>
      <vt:lpstr>Reducing Overfitting</vt:lpstr>
      <vt:lpstr>Reducing Overfitting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Midterm</dc:title>
  <dc:creator>Windows User</dc:creator>
  <cp:lastModifiedBy>An Hồ</cp:lastModifiedBy>
  <cp:revision>18</cp:revision>
  <dcterms:created xsi:type="dcterms:W3CDTF">2023-10-27T09:39:02Z</dcterms:created>
  <dcterms:modified xsi:type="dcterms:W3CDTF">2023-11-06T16:36:31Z</dcterms:modified>
</cp:coreProperties>
</file>